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  <Override PartName="/ppt/charts/chart1.xml" ContentType="application/vnd.openxmlformats-officedocument.drawingml.chart+xml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FE8"/>
          </a:solidFill>
        </a:fill>
      </a:tcStyle>
    </a:wholeTbl>
    <a:band2H>
      <a:tcTxStyle b="def" i="def"/>
      <a:tcStyle>
        <a:tcBdr/>
        <a:fill>
          <a:solidFill>
            <a:srgbClr val="E7F0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D2CB"/>
          </a:solidFill>
        </a:fill>
      </a:tcStyle>
    </a:wholeTbl>
    <a:band2H>
      <a:tcTxStyle b="def" i="def"/>
      <a:tcStyle>
        <a:tcBdr/>
        <a:fill>
          <a:solidFill>
            <a:srgbClr val="FBEA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CDCE"/>
          </a:solidFill>
        </a:fill>
      </a:tcStyle>
    </a:wholeTbl>
    <a:band2H>
      <a:tcTxStyle b="def" i="def"/>
      <a:tcStyle>
        <a:tcBdr/>
        <a:fill>
          <a:solidFill>
            <a:srgbClr val="ECE7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charts/_rels/chart1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>
              <a:defRPr b="1" i="0" strike="noStrike" sz="2160" u="none">
                <a:solidFill>
                  <a:srgbClr val="000000"/>
                </a:solidFill>
                <a:latin typeface="Lucida Sans Unicode"/>
              </a:defRPr>
            </a:pPr>
            <a:r>
              <a:rPr b="1" i="0" strike="noStrike" sz="2160" u="none">
                <a:solidFill>
                  <a:srgbClr val="000000"/>
                </a:solidFill>
                <a:latin typeface="Lucida Sans Unicode"/>
              </a:rPr>
              <a:t>Аймактык кенештер алышты</a:t>
            </a:r>
          </a:p>
        </c:rich>
      </c:tx>
      <c:layout>
        <c:manualLayout>
          <c:xMode val="edge"/>
          <c:yMode val="edge"/>
          <c:x val="0"/>
          <c:y val="0"/>
          <c:w val="1"/>
          <c:h val="0.190336"/>
        </c:manualLayout>
      </c:layout>
      <c:overlay val="1"/>
      <c:spPr>
        <a:noFill/>
        <a:effectLst/>
      </c:spPr>
    </c:title>
    <c:autoTitleDeleted val="1"/>
    <c:view3D>
      <c:rotX val="75"/>
      <c:hPercent val="50"/>
      <c:rotY val="15"/>
      <c:depthPercent val="100"/>
      <c:rAngAx val="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05"/>
          <c:y val="0.190336"/>
          <c:w val="0.99"/>
          <c:h val="0.797164"/>
        </c:manualLayout>
      </c:layout>
      <c:pie3D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Аймактык кенештер</c:v>
                </c:pt>
              </c:strCache>
            </c:strRef>
          </c:tx>
          <c:spPr>
            <a:solidFill>
              <a:srgbClr val="C00000"/>
            </a:solidFill>
            <a:ln w="9525" cap="flat">
              <a:noFill/>
              <a:prstDash val="solid"/>
              <a:round/>
            </a:ln>
            <a:effectLst/>
            <a:sp3d prstMaterial="matte"/>
          </c:spPr>
          <c:explosion val="0"/>
          <c:dPt>
            <c:idx val="0"/>
            <c:explosion val="0"/>
            <c:spPr>
              <a:solidFill>
                <a:srgbClr val="C00000"/>
              </a:solidFill>
              <a:ln w="9525" cap="flat">
                <a:noFill/>
                <a:prstDash val="solid"/>
                <a:round/>
              </a:ln>
              <a:effectLst/>
              <a:sp3d prstMaterial="matte"/>
            </c:spPr>
          </c:dPt>
          <c:dPt>
            <c:idx val="1"/>
            <c:explosion val="0"/>
            <c:spPr>
              <a:solidFill>
                <a:srgbClr val="F3A276"/>
              </a:solidFill>
              <a:ln w="9525" cap="flat">
                <a:noFill/>
                <a:prstDash val="solid"/>
                <a:round/>
              </a:ln>
              <a:effectLst/>
              <a:sp3d prstMaterial="matte"/>
            </c:spPr>
          </c:dPt>
          <c:dPt>
            <c:idx val="2"/>
            <c:explosion val="0"/>
            <c:spPr>
              <a:solidFill>
                <a:srgbClr val="F3A276"/>
              </a:solidFill>
              <a:ln w="9525" cap="flat">
                <a:noFill/>
                <a:prstDash val="solid"/>
                <a:round/>
              </a:ln>
              <a:effectLst/>
              <a:sp3d prstMaterial="matte"/>
            </c:spPr>
          </c:dPt>
          <c:dPt>
            <c:idx val="3"/>
            <c:explosion val="0"/>
            <c:spPr>
              <a:solidFill>
                <a:srgbClr val="F3A276"/>
              </a:solidFill>
              <a:ln w="9525" cap="flat">
                <a:noFill/>
                <a:prstDash val="solid"/>
                <a:round/>
              </a:ln>
              <a:effectLst/>
              <a:sp3d prstMaterial="matte"/>
            </c:spPr>
          </c:dPt>
          <c:dLbls>
            <c:dLbl>
              <c:idx val="0"/>
              <c:numFmt formatCode="0" sourceLinked="0"/>
              <c:txPr>
                <a:bodyPr/>
                <a:lstStyle/>
                <a:p>
                  <a:pPr>
                    <a:defRPr b="0" i="0" strike="noStrike" sz="1800" u="none">
                      <a:solidFill>
                        <a:srgbClr val="000000"/>
                      </a:solidFill>
                      <a:latin typeface="Lucida Sans Unicode"/>
                    </a:defRPr>
                  </a:pPr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0" sourceLinked="0"/>
              <c:txPr>
                <a:bodyPr/>
                <a:lstStyle/>
                <a:p>
                  <a:pPr>
                    <a:defRPr b="0" i="0" strike="noStrike" sz="1800" u="none">
                      <a:solidFill>
                        <a:srgbClr val="000000"/>
                      </a:solidFill>
                      <a:latin typeface="Lucida Sans Unicode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numFmt formatCode="0" sourceLinked="0"/>
              <c:txPr>
                <a:bodyPr/>
                <a:lstStyle/>
                <a:p>
                  <a:pPr>
                    <a:defRPr b="0" i="0" strike="noStrike" sz="1800" u="none">
                      <a:solidFill>
                        <a:srgbClr val="000000"/>
                      </a:solidFill>
                      <a:latin typeface="Lucida Sans Unicode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numFmt formatCode="0" sourceLinked="0"/>
              <c:txPr>
                <a:bodyPr/>
                <a:lstStyle/>
                <a:p>
                  <a:pPr>
                    <a:defRPr b="0" i="0" strike="noStrike" sz="1800" u="none">
                      <a:solidFill>
                        <a:srgbClr val="000000"/>
                      </a:solidFill>
                      <a:latin typeface="Lucida Sans Unicode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" sourceLinked="0"/>
            <c:txPr>
              <a:bodyPr/>
              <a:lstStyle/>
              <a:p>
                <a:pPr>
                  <a:defRPr b="0" i="0" strike="noStrike" sz="1800" u="none">
                    <a:solidFill>
                      <a:srgbClr val="000000"/>
                    </a:solidFill>
                    <a:latin typeface="Lucida Sans Unicode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Sheet1!$B$2:$E$2</c:f>
              <c:numCache>
                <c:ptCount val="4"/>
                <c:pt idx="0">
                  <c:v>100.000000</c:v>
                </c:pt>
                <c:pt idx="1">
                  <c:v>0.000000</c:v>
                </c:pt>
                <c:pt idx="2">
                  <c:v>0.000000</c:v>
                </c:pt>
                <c:pt idx="3">
                  <c:v>0.000000</c:v>
                </c:pt>
              </c:numCache>
            </c:numRef>
          </c:val>
        </c:ser>
      </c:pie3D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2" name="Shape 13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Lucida Sans Unicode"/>
      </a:defRPr>
    </a:lvl1pPr>
    <a:lvl2pPr indent="228600" latinLnBrk="0">
      <a:defRPr sz="1200">
        <a:latin typeface="+mj-lt"/>
        <a:ea typeface="+mj-ea"/>
        <a:cs typeface="+mj-cs"/>
        <a:sym typeface="Lucida Sans Unicode"/>
      </a:defRPr>
    </a:lvl2pPr>
    <a:lvl3pPr indent="457200" latinLnBrk="0">
      <a:defRPr sz="1200">
        <a:latin typeface="+mj-lt"/>
        <a:ea typeface="+mj-ea"/>
        <a:cs typeface="+mj-cs"/>
        <a:sym typeface="Lucida Sans Unicode"/>
      </a:defRPr>
    </a:lvl3pPr>
    <a:lvl4pPr indent="685800" latinLnBrk="0">
      <a:defRPr sz="1200">
        <a:latin typeface="+mj-lt"/>
        <a:ea typeface="+mj-ea"/>
        <a:cs typeface="+mj-cs"/>
        <a:sym typeface="Lucida Sans Unicode"/>
      </a:defRPr>
    </a:lvl4pPr>
    <a:lvl5pPr indent="914400" latinLnBrk="0">
      <a:defRPr sz="1200">
        <a:latin typeface="+mj-lt"/>
        <a:ea typeface="+mj-ea"/>
        <a:cs typeface="+mj-cs"/>
        <a:sym typeface="Lucida Sans Unicode"/>
      </a:defRPr>
    </a:lvl5pPr>
    <a:lvl6pPr indent="1143000" latinLnBrk="0">
      <a:defRPr sz="1200">
        <a:latin typeface="+mj-lt"/>
        <a:ea typeface="+mj-ea"/>
        <a:cs typeface="+mj-cs"/>
        <a:sym typeface="Lucida Sans Unicode"/>
      </a:defRPr>
    </a:lvl6pPr>
    <a:lvl7pPr indent="1371600" latinLnBrk="0">
      <a:defRPr sz="1200">
        <a:latin typeface="+mj-lt"/>
        <a:ea typeface="+mj-ea"/>
        <a:cs typeface="+mj-cs"/>
        <a:sym typeface="Lucida Sans Unicode"/>
      </a:defRPr>
    </a:lvl7pPr>
    <a:lvl8pPr indent="1600200" latinLnBrk="0">
      <a:defRPr sz="1200">
        <a:latin typeface="+mj-lt"/>
        <a:ea typeface="+mj-ea"/>
        <a:cs typeface="+mj-cs"/>
        <a:sym typeface="Lucida Sans Unicode"/>
      </a:defRPr>
    </a:lvl8pPr>
    <a:lvl9pPr indent="1828800" latinLnBrk="0">
      <a:defRPr sz="1200">
        <a:latin typeface="+mj-lt"/>
        <a:ea typeface="+mj-ea"/>
        <a:cs typeface="+mj-cs"/>
        <a:sym typeface="Lucida Sans Unico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9"/>
          <p:cNvSpPr/>
          <p:nvPr/>
        </p:nvSpPr>
        <p:spPr>
          <a:xfrm>
            <a:off x="-3" y="4657797"/>
            <a:ext cx="9151090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gradFill>
            <a:gsLst>
              <a:gs pos="0">
                <a:srgbClr val="007592"/>
              </a:gs>
              <a:gs pos="55000">
                <a:srgbClr val="48BBE0"/>
              </a:gs>
              <a:gs pos="100000">
                <a:srgbClr val="007592"/>
              </a:gs>
            </a:gsLst>
            <a:lin ang="30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" name="Текст заголовка"/>
          <p:cNvSpPr txBox="1"/>
          <p:nvPr>
            <p:ph type="title"/>
          </p:nvPr>
        </p:nvSpPr>
        <p:spPr>
          <a:xfrm>
            <a:off x="685800" y="1752600"/>
            <a:ext cx="7772400" cy="1829762"/>
          </a:xfrm>
          <a:prstGeom prst="rect">
            <a:avLst/>
          </a:prstGeom>
        </p:spPr>
        <p:txBody>
          <a:bodyPr anchor="b"/>
          <a:lstStyle>
            <a:lvl1pPr algn="r">
              <a:defRPr sz="48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17" name="Уровень текста 1…"/>
          <p:cNvSpPr txBox="1"/>
          <p:nvPr>
            <p:ph type="body" sz="quarter" idx="1"/>
          </p:nvPr>
        </p:nvSpPr>
        <p:spPr>
          <a:xfrm>
            <a:off x="685800" y="3611607"/>
            <a:ext cx="7772400" cy="1199705"/>
          </a:xfrm>
          <a:prstGeom prst="rect">
            <a:avLst/>
          </a:prstGeom>
        </p:spPr>
        <p:txBody>
          <a:bodyPr/>
          <a:lstStyle>
            <a:lvl1pPr marL="0" marR="64007" indent="0" algn="r">
              <a:buClrTx/>
              <a:buSzTx/>
              <a:buNone/>
              <a:defRPr>
                <a:solidFill>
                  <a:srgbClr val="464646"/>
                </a:solidFill>
              </a:defRPr>
            </a:lvl1pPr>
            <a:lvl2pPr marL="0" marR="64007" indent="457200" algn="r">
              <a:buClrTx/>
              <a:buSzTx/>
              <a:buNone/>
              <a:defRPr>
                <a:solidFill>
                  <a:srgbClr val="464646"/>
                </a:solidFill>
              </a:defRPr>
            </a:lvl2pPr>
            <a:lvl3pPr marL="0" marR="64007" indent="914400" algn="r">
              <a:buClrTx/>
              <a:buSzTx/>
              <a:buNone/>
              <a:defRPr>
                <a:solidFill>
                  <a:srgbClr val="464646"/>
                </a:solidFill>
              </a:defRPr>
            </a:lvl3pPr>
            <a:lvl4pPr marL="0" marR="64007" indent="1371600" algn="r">
              <a:buClrTx/>
              <a:buSzTx/>
              <a:buNone/>
              <a:defRPr>
                <a:solidFill>
                  <a:srgbClr val="464646"/>
                </a:solidFill>
              </a:defRPr>
            </a:lvl4pPr>
            <a:lvl5pPr marL="0" marR="64007" indent="1828800" algn="r">
              <a:buClrTx/>
              <a:buSzTx/>
              <a:buNone/>
              <a:defRPr>
                <a:solidFill>
                  <a:srgbClr val="464646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grpSp>
        <p:nvGrpSpPr>
          <p:cNvPr id="22" name="Группа 1"/>
          <p:cNvGrpSpPr/>
          <p:nvPr/>
        </p:nvGrpSpPr>
        <p:grpSpPr>
          <a:xfrm>
            <a:off x="-3765" y="4952999"/>
            <a:ext cx="9147766" cy="1912089"/>
            <a:chOff x="0" y="0"/>
            <a:chExt cx="9147764" cy="1912087"/>
          </a:xfrm>
        </p:grpSpPr>
        <p:sp>
          <p:nvSpPr>
            <p:cNvPr id="18" name="Полилиния 6"/>
            <p:cNvSpPr/>
            <p:nvPr/>
          </p:nvSpPr>
          <p:spPr>
            <a:xfrm>
              <a:off x="1691278" y="-1"/>
              <a:ext cx="7456487" cy="48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1283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DCAD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" name="Полилиния 7"/>
            <p:cNvSpPr/>
            <p:nvPr/>
          </p:nvSpPr>
          <p:spPr>
            <a:xfrm>
              <a:off x="39207" y="284744"/>
              <a:ext cx="9108558" cy="78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" name="Полилиния 10"/>
            <p:cNvSpPr/>
            <p:nvPr/>
          </p:nvSpPr>
          <p:spPr>
            <a:xfrm>
              <a:off x="3764" y="47978"/>
              <a:ext cx="9144002" cy="186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1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" name="Прямая соединительная линия 11"/>
            <p:cNvSpPr/>
            <p:nvPr/>
          </p:nvSpPr>
          <p:spPr>
            <a:xfrm>
              <a:off x="0" y="44671"/>
              <a:ext cx="9147766" cy="790302"/>
            </a:xfrm>
            <a:prstGeom prst="line">
              <a:avLst/>
            </a:prstGeom>
            <a:noFill/>
            <a:ln w="12065" cap="flat">
              <a:solidFill>
                <a:srgbClr val="5699A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106" name="Уровень текста 1…"/>
          <p:cNvSpPr txBox="1"/>
          <p:nvPr>
            <p:ph type="body" idx="1"/>
          </p:nvPr>
        </p:nvSpPr>
        <p:spPr>
          <a:xfrm>
            <a:off x="457200" y="1481328"/>
            <a:ext cx="8229600" cy="4386072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7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Текст заголовка"/>
          <p:cNvSpPr txBox="1"/>
          <p:nvPr>
            <p:ph type="title"/>
          </p:nvPr>
        </p:nvSpPr>
        <p:spPr>
          <a:xfrm>
            <a:off x="6844013" y="274639"/>
            <a:ext cx="1777471" cy="5592762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115" name="Уровень текста 1…"/>
          <p:cNvSpPr txBox="1"/>
          <p:nvPr>
            <p:ph type="body" idx="1"/>
          </p:nvPr>
        </p:nvSpPr>
        <p:spPr>
          <a:xfrm>
            <a:off x="457200" y="274640"/>
            <a:ext cx="6324600" cy="5592762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16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Текст заголовка"/>
          <p:cNvSpPr txBox="1"/>
          <p:nvPr>
            <p:ph type="title"/>
          </p:nvPr>
        </p:nvSpPr>
        <p:spPr>
          <a:xfrm>
            <a:off x="457200" y="122237"/>
            <a:ext cx="7543800" cy="1295401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124" name="Уровень текста 1…"/>
          <p:cNvSpPr txBox="1"/>
          <p:nvPr>
            <p:ph type="body" sz="half" idx="1"/>
          </p:nvPr>
        </p:nvSpPr>
        <p:spPr>
          <a:xfrm>
            <a:off x="457200" y="1719263"/>
            <a:ext cx="4038600" cy="4411663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5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Уровень текста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3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раздела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Текст заголовка"/>
          <p:cNvSpPr txBox="1"/>
          <p:nvPr>
            <p:ph type="title"/>
          </p:nvPr>
        </p:nvSpPr>
        <p:spPr>
          <a:xfrm>
            <a:off x="722376" y="1059711"/>
            <a:ext cx="7772401" cy="1828801"/>
          </a:xfrm>
          <a:prstGeom prst="rect">
            <a:avLst/>
          </a:prstGeom>
        </p:spPr>
        <p:txBody>
          <a:bodyPr anchor="b"/>
          <a:lstStyle>
            <a:lvl1pPr algn="r">
              <a:defRPr sz="4800">
                <a:solidFill>
                  <a:srgbClr val="DEF5FA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40" name="Уровень текста 1…"/>
          <p:cNvSpPr txBox="1"/>
          <p:nvPr>
            <p:ph type="body" sz="quarter" idx="1"/>
          </p:nvPr>
        </p:nvSpPr>
        <p:spPr>
          <a:xfrm>
            <a:off x="3922712" y="2931711"/>
            <a:ext cx="4572001" cy="1454889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2300">
                <a:solidFill>
                  <a:srgbClr val="FFFFFF"/>
                </a:solidFill>
              </a:defRPr>
            </a:lvl1pPr>
            <a:lvl2pPr marL="0" indent="393191">
              <a:buClrTx/>
              <a:buSzTx/>
              <a:buNone/>
              <a:defRPr sz="2300">
                <a:solidFill>
                  <a:srgbClr val="FFFFFF"/>
                </a:solidFill>
              </a:defRPr>
            </a:lvl2pPr>
            <a:lvl3pPr marL="0" indent="630936">
              <a:buClrTx/>
              <a:buSzTx/>
              <a:buNone/>
              <a:defRPr sz="2300">
                <a:solidFill>
                  <a:srgbClr val="FFFFFF"/>
                </a:solidFill>
              </a:defRPr>
            </a:lvl3pPr>
            <a:lvl4pPr marL="0" indent="914400">
              <a:buClrTx/>
              <a:buSzTx/>
              <a:buNone/>
              <a:defRPr sz="2300">
                <a:solidFill>
                  <a:srgbClr val="FFFFFF"/>
                </a:solidFill>
              </a:defRPr>
            </a:lvl4pPr>
            <a:lvl5pPr marL="0" indent="1143000">
              <a:buClrTx/>
              <a:buSzTx/>
              <a:buNone/>
              <a:defRPr sz="2300">
                <a:solidFill>
                  <a:srgbClr val="FFFFFF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Нашивка 6"/>
          <p:cNvSpPr/>
          <p:nvPr/>
        </p:nvSpPr>
        <p:spPr>
          <a:xfrm>
            <a:off x="3636679" y="3005471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" name="Нашивка 7"/>
          <p:cNvSpPr/>
          <p:nvPr/>
        </p:nvSpPr>
        <p:spPr>
          <a:xfrm>
            <a:off x="3450263" y="3005471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Два объекта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Уровень текста 1…"/>
          <p:cNvSpPr txBox="1"/>
          <p:nvPr>
            <p:ph type="body" sz="half" idx="1"/>
          </p:nvPr>
        </p:nvSpPr>
        <p:spPr>
          <a:xfrm>
            <a:off x="457200" y="1481327"/>
            <a:ext cx="4038600" cy="452596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 marL="659891" indent="-266700">
              <a:defRPr sz="2800">
                <a:solidFill>
                  <a:srgbClr val="FFFFFF"/>
                </a:solidFill>
              </a:defRPr>
            </a:lvl2pPr>
            <a:lvl3pPr marL="950975" indent="-320039">
              <a:defRPr sz="2800">
                <a:solidFill>
                  <a:srgbClr val="FFFFFF"/>
                </a:solidFill>
              </a:defRPr>
            </a:lvl3pPr>
            <a:lvl4pPr marL="1270000" indent="-355600">
              <a:defRPr sz="2800">
                <a:solidFill>
                  <a:srgbClr val="FFFFFF"/>
                </a:solidFill>
              </a:defRPr>
            </a:lvl4pPr>
            <a:lvl5pPr marL="1498600" indent="-355600">
              <a:defRPr sz="2800">
                <a:solidFill>
                  <a:srgbClr val="FFFFFF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1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5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Сравнение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Текст заголовка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60" name="Уровень текста 1…"/>
          <p:cNvSpPr txBox="1"/>
          <p:nvPr>
            <p:ph type="body" sz="quarter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>
            <a:lvl1pPr marL="0" indent="0">
              <a:buClrTx/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393191">
              <a:buClrTx/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630936">
              <a:buClrTx/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914400">
              <a:buClrTx/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1143000">
              <a:buClrTx/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1" name="Текст 3"/>
          <p:cNvSpPr/>
          <p:nvPr>
            <p:ph type="body" sz="quarter" idx="13"/>
          </p:nvPr>
        </p:nvSpPr>
        <p:spPr>
          <a:xfrm>
            <a:off x="4645026" y="5410200"/>
            <a:ext cx="4041776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/>
          <a:p>
            <a:pPr marL="0" indent="0">
              <a:buClrTx/>
              <a:buSzTx/>
              <a:buNone/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Только заголовок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Текст заголовк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70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Объект с подписью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Текст заголовка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</p:spPr>
        <p:txBody>
          <a:bodyPr anchor="t"/>
          <a:lstStyle>
            <a:lvl1pPr algn="r">
              <a:defRPr b="0" sz="2500">
                <a:solidFill>
                  <a:schemeClr val="accent1"/>
                </a:solidFill>
              </a:defRPr>
            </a:lvl1pPr>
          </a:lstStyle>
          <a:p>
            <a:pPr>
              <a:defRPr>
                <a:effectLst/>
              </a:defRPr>
            </a:pPr>
            <a:r>
              <a:t>Текст заголовка</a:t>
            </a:r>
          </a:p>
        </p:txBody>
      </p:sp>
      <p:sp>
        <p:nvSpPr>
          <p:cNvPr id="85" name="Уровень текста 1…"/>
          <p:cNvSpPr txBox="1"/>
          <p:nvPr>
            <p:ph type="body" sz="quarter" idx="1"/>
          </p:nvPr>
        </p:nvSpPr>
        <p:spPr>
          <a:xfrm>
            <a:off x="4419600" y="5355101"/>
            <a:ext cx="3974592" cy="9144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1600"/>
            </a:lvl1pPr>
            <a:lvl2pPr marL="0" indent="393191" algn="r">
              <a:buClrTx/>
              <a:buSzTx/>
              <a:buNone/>
              <a:defRPr sz="1600"/>
            </a:lvl2pPr>
            <a:lvl3pPr marL="0" indent="630936" algn="r">
              <a:buClrTx/>
              <a:buSzTx/>
              <a:buNone/>
              <a:defRPr sz="1600"/>
            </a:lvl3pPr>
            <a:lvl4pPr marL="0" indent="914400" algn="r">
              <a:buClrTx/>
              <a:buSzTx/>
              <a:buNone/>
              <a:defRPr sz="1600"/>
            </a:lvl4pPr>
            <a:lvl5pPr marL="0" indent="1143000" algn="r">
              <a:buClrTx/>
              <a:buSzTx/>
              <a:buNone/>
              <a:defRPr sz="16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6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Рисунок с подписью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Уровень текста 1…"/>
          <p:cNvSpPr txBox="1"/>
          <p:nvPr>
            <p:ph type="body" sz="quarter" idx="1"/>
          </p:nvPr>
        </p:nvSpPr>
        <p:spPr>
          <a:xfrm>
            <a:off x="1141231" y="5443401"/>
            <a:ext cx="7162801" cy="648233"/>
          </a:xfrm>
          <a:prstGeom prst="rect">
            <a:avLst/>
          </a:prstGeom>
        </p:spPr>
        <p:txBody>
          <a:bodyPr lIns="0" tIns="0" rIns="0" bIns="0"/>
          <a:lstStyle>
            <a:lvl1pPr marL="0" marR="18288" indent="0" algn="r">
              <a:buClrTx/>
              <a:buSzTx/>
              <a:buNone/>
              <a:defRPr sz="1400">
                <a:solidFill>
                  <a:srgbClr val="FFFFFF"/>
                </a:solidFill>
              </a:defRPr>
            </a:lvl1pPr>
            <a:lvl2pPr marL="659891" marR="18288" indent="-266700" algn="r">
              <a:buClrTx/>
              <a:defRPr sz="1400">
                <a:solidFill>
                  <a:srgbClr val="FFFFFF"/>
                </a:solidFill>
              </a:defRPr>
            </a:lvl2pPr>
            <a:lvl3pPr marL="950975" marR="18288" indent="-320039" algn="r">
              <a:buClrTx/>
              <a:defRPr sz="1400">
                <a:solidFill>
                  <a:srgbClr val="FFFFFF"/>
                </a:solidFill>
              </a:defRPr>
            </a:lvl3pPr>
            <a:lvl4pPr marL="1270000" marR="18288" indent="-355600" algn="r">
              <a:buClrTx/>
              <a:defRPr sz="1400">
                <a:solidFill>
                  <a:srgbClr val="FFFFFF"/>
                </a:solidFill>
              </a:defRPr>
            </a:lvl4pPr>
            <a:lvl5pPr marL="1498600" marR="18288" indent="-355600" algn="r">
              <a:buClrTx/>
              <a:defRPr sz="1400">
                <a:solidFill>
                  <a:srgbClr val="FFFFFF"/>
                </a:solidFill>
              </a:defRPr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Рисунок 2"/>
          <p:cNvSpPr/>
          <p:nvPr>
            <p:ph type="pic" idx="13"/>
          </p:nvPr>
        </p:nvSpPr>
        <p:spPr>
          <a:xfrm>
            <a:off x="228600" y="189967"/>
            <a:ext cx="8686800" cy="4389122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5" name="Текст заголовка"/>
          <p:cNvSpPr txBox="1"/>
          <p:nvPr>
            <p:ph type="title"/>
          </p:nvPr>
        </p:nvSpPr>
        <p:spPr>
          <a:xfrm>
            <a:off x="228600" y="4865122"/>
            <a:ext cx="8075432" cy="562673"/>
          </a:xfrm>
          <a:prstGeom prst="rect">
            <a:avLst/>
          </a:prstGeom>
        </p:spPr>
        <p:txBody>
          <a:bodyPr anchor="t"/>
          <a:lstStyle>
            <a:lvl1pPr algn="r">
              <a:defRPr b="0" sz="3000">
                <a:solidFill>
                  <a:schemeClr val="accent1"/>
                </a:solidFill>
                <a:effectLst>
                  <a:outerShdw sx="100000" sy="100000" kx="0" ky="0" algn="b" rotWithShape="0" blurRad="50800" dist="25000" dir="5400000">
                    <a:srgbClr val="000000">
                      <a:alpha val="45000"/>
                    </a:srgbClr>
                  </a:outerShdw>
                </a:effectLst>
              </a:defRPr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96" name="Нашивка 11"/>
          <p:cNvSpPr/>
          <p:nvPr/>
        </p:nvSpPr>
        <p:spPr>
          <a:xfrm>
            <a:off x="8664112" y="4988440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7" name="Нашивка 12"/>
          <p:cNvSpPr/>
          <p:nvPr/>
        </p:nvSpPr>
        <p:spPr>
          <a:xfrm>
            <a:off x="8477695" y="4988440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8" name="Номер слайда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2"/>
          <p:cNvSpPr/>
          <p:nvPr/>
        </p:nvSpPr>
        <p:spPr>
          <a:xfrm>
            <a:off x="499273" y="5944935"/>
            <a:ext cx="4940625" cy="921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9DCADC">
              <a:alpha val="4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Полилиния 11"/>
          <p:cNvSpPr/>
          <p:nvPr/>
        </p:nvSpPr>
        <p:spPr>
          <a:xfrm>
            <a:off x="485716" y="5939011"/>
            <a:ext cx="3690453" cy="933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Прямоугольный треугольник 13"/>
          <p:cNvSpPr/>
          <p:nvPr/>
        </p:nvSpPr>
        <p:spPr>
          <a:xfrm>
            <a:off x="-6043" y="5791253"/>
            <a:ext cx="3402316" cy="1080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Прямая соединительная линия 14"/>
          <p:cNvSpPr/>
          <p:nvPr/>
        </p:nvSpPr>
        <p:spPr>
          <a:xfrm>
            <a:off x="-9238" y="5787737"/>
            <a:ext cx="3405510" cy="1084384"/>
          </a:xfrm>
          <a:prstGeom prst="line">
            <a:avLst/>
          </a:prstGeom>
          <a:ln w="12065">
            <a:solidFill>
              <a:srgbClr val="5699AD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" name="Уровень текста 1…"/>
          <p:cNvSpPr txBox="1"/>
          <p:nvPr>
            <p:ph type="body" idx="1"/>
          </p:nvPr>
        </p:nvSpPr>
        <p:spPr>
          <a:xfrm>
            <a:off x="457200" y="1481327"/>
            <a:ext cx="82296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" name="Текст заголовка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8" name="Номер слайда"/>
          <p:cNvSpPr txBox="1"/>
          <p:nvPr>
            <p:ph type="sldNum" sz="quarter" idx="2"/>
          </p:nvPr>
        </p:nvSpPr>
        <p:spPr>
          <a:xfrm>
            <a:off x="8760932" y="6521738"/>
            <a:ext cx="252101" cy="25133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0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9pPr>
    </p:titleStyle>
    <p:bodyStyle>
      <a:lvl1pPr marL="365759" marR="0" indent="-256031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68000"/>
        <a:buFontTx/>
        <a:buChar char="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1pPr>
      <a:lvl2pPr marL="661548" marR="0" indent="-268356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◦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2pPr>
      <a:lvl3pPr marL="924850" marR="0" indent="-293914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3pPr>
      <a:lvl4pPr marL="1239252" marR="0" indent="-32485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4pPr>
      <a:lvl5pPr marL="1485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5pPr>
      <a:lvl6pPr marL="17145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6pPr>
      <a:lvl7pPr marL="1985962" marR="0" indent="-38576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7pPr>
      <a:lvl8pPr marL="2214562" marR="0" indent="-38576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8pPr>
      <a:lvl9pPr marL="2443162" marR="0" indent="-38576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Tx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Заголовок 1"/>
          <p:cNvSpPr txBox="1"/>
          <p:nvPr>
            <p:ph type="ctrTitle"/>
          </p:nvPr>
        </p:nvSpPr>
        <p:spPr>
          <a:xfrm>
            <a:off x="685800" y="1752600"/>
            <a:ext cx="7772400" cy="1829762"/>
          </a:xfrm>
          <a:prstGeom prst="rect">
            <a:avLst/>
          </a:prstGeom>
        </p:spPr>
        <p:txBody>
          <a:bodyPr/>
          <a:lstStyle>
            <a:lvl1pPr defTabSz="722376">
              <a:defRPr sz="3397">
                <a:effectLst>
                  <a:outerShdw sx="100000" sy="100000" kx="0" ky="0" algn="b" rotWithShape="0" blurRad="30099" dist="20066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Ош шаарынын 2019 жана 2020 жылкы бюджетине болгон жарандык анализ</a:t>
            </a:r>
          </a:p>
        </p:txBody>
      </p:sp>
      <p:sp>
        <p:nvSpPr>
          <p:cNvPr id="135" name="Подзаголовок 2"/>
          <p:cNvSpPr txBox="1"/>
          <p:nvPr>
            <p:ph type="subTitle" sz="quarter" idx="1"/>
          </p:nvPr>
        </p:nvSpPr>
        <p:spPr>
          <a:xfrm>
            <a:off x="1763688" y="3573016"/>
            <a:ext cx="6400801" cy="1752601"/>
          </a:xfrm>
          <a:prstGeom prst="rect">
            <a:avLst/>
          </a:prstGeom>
        </p:spPr>
        <p:txBody>
          <a:bodyPr/>
          <a:lstStyle/>
          <a:p>
            <a:pPr marR="56967" defTabSz="813816">
              <a:spcBef>
                <a:spcPts val="300"/>
              </a:spcBef>
              <a:defRPr sz="2403"/>
            </a:pPr>
          </a:p>
          <a:p>
            <a:pPr marR="56967" defTabSz="813816">
              <a:spcBef>
                <a:spcPts val="300"/>
              </a:spcBef>
              <a:defRPr sz="2136"/>
            </a:pPr>
            <a:r>
              <a:t>2020ж., 23 январь.</a:t>
            </a:r>
          </a:p>
          <a:p>
            <a:pPr marR="56967" defTabSz="813816">
              <a:spcBef>
                <a:spcPts val="300"/>
              </a:spcBef>
              <a:defRPr sz="2136"/>
            </a:pPr>
            <a:r>
              <a:t>Интербилим коомдук бирикмеси, </a:t>
            </a:r>
          </a:p>
          <a:p>
            <a:pPr marR="56967" defTabSz="813816">
              <a:spcBef>
                <a:spcPts val="300"/>
              </a:spcBef>
              <a:defRPr sz="2136"/>
            </a:pPr>
            <a:r>
              <a:t>Гульгакы Мамасалиева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5" name="Текст 2"/>
          <p:cNvSpPr txBox="1"/>
          <p:nvPr>
            <p:ph type="body" sz="quarter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</p:spPr>
        <p:txBody>
          <a:bodyPr/>
          <a:lstStyle/>
          <a:p>
            <a:pPr/>
            <a:r>
              <a:t>2019 сунушу</a:t>
            </a:r>
          </a:p>
        </p:txBody>
      </p:sp>
      <p:sp>
        <p:nvSpPr>
          <p:cNvPr id="186" name="Текст 3"/>
          <p:cNvSpPr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87" name="Объект 4"/>
          <p:cNvSpPr txBox="1"/>
          <p:nvPr/>
        </p:nvSpPr>
        <p:spPr>
          <a:xfrm>
            <a:off x="457200" y="1523272"/>
            <a:ext cx="4040188" cy="3941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indent="109728">
              <a:spcBef>
                <a:spcPts val="400"/>
              </a:spcBef>
              <a:defRPr sz="2400"/>
            </a:pPr>
            <a:r>
              <a:t>3.Муниципалдык менчикти инвентаризациядан муниципалдык объектилерди откозуу жана электрондоштуруу.(Президентин саясаты)</a:t>
            </a:r>
          </a:p>
          <a:p>
            <a:pPr indent="109728">
              <a:spcBef>
                <a:spcPts val="400"/>
              </a:spcBef>
              <a:defRPr sz="2400"/>
            </a:pPr>
            <a:r>
              <a:t>(Окмоттун токтому бар)</a:t>
            </a:r>
          </a:p>
        </p:txBody>
      </p:sp>
      <p:sp>
        <p:nvSpPr>
          <p:cNvPr id="188" name="Объект 5"/>
          <p:cNvSpPr txBox="1"/>
          <p:nvPr/>
        </p:nvSpPr>
        <p:spPr>
          <a:xfrm>
            <a:off x="4645025" y="1444294"/>
            <a:ext cx="4041775" cy="394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indent="55961" defTabSz="466344">
              <a:defRPr sz="2040"/>
            </a:pPr>
            <a:r>
              <a:t>2019 ж. - аткарылбады, </a:t>
            </a:r>
          </a:p>
          <a:p>
            <a:pPr indent="55961" defTabSz="466344">
              <a:defRPr sz="2040"/>
            </a:pPr>
          </a:p>
          <a:p>
            <a:pPr indent="55961" defTabSz="466344">
              <a:defRPr sz="2040"/>
            </a:pPr>
            <a:r>
              <a:t>2020 Интербилим бул иш аракетке- 1 млн 400 мин сом долбоор тартып келди.</a:t>
            </a:r>
          </a:p>
          <a:p>
            <a:pPr indent="55961" defTabSz="466344">
              <a:defRPr sz="2040"/>
            </a:pPr>
          </a:p>
          <a:p>
            <a:pPr indent="55961" defTabSz="466344">
              <a:defRPr sz="2040"/>
            </a:pPr>
            <a:r>
              <a:t>(мэрия жана горкенешти колдоп берууну суранабыз)</a:t>
            </a:r>
          </a:p>
          <a:p>
            <a:pPr indent="55961" defTabSz="466344">
              <a:defRPr sz="1224"/>
            </a:pPr>
          </a:p>
          <a:p>
            <a:pPr indent="55961" defTabSz="466344">
              <a:defRPr sz="1224"/>
            </a:pPr>
          </a:p>
          <a:p>
            <a:pPr indent="55961" defTabSz="466344">
              <a:defRPr sz="1224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Госсоцзаказга ылайык</a:t>
            </a:r>
          </a:p>
        </p:txBody>
      </p:sp>
      <p:sp>
        <p:nvSpPr>
          <p:cNvPr id="191" name="Текст 2"/>
          <p:cNvSpPr txBox="1"/>
          <p:nvPr>
            <p:ph type="body" sz="quarter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</p:spPr>
        <p:txBody>
          <a:bodyPr/>
          <a:lstStyle>
            <a:lvl1pPr defTabSz="676655">
              <a:spcBef>
                <a:spcPts val="200"/>
              </a:spcBef>
              <a:defRPr sz="1776"/>
            </a:lvl1pPr>
          </a:lstStyle>
          <a:p>
            <a:pPr/>
            <a:r>
              <a:t>Мыйзамдын талабы</a:t>
            </a:r>
          </a:p>
        </p:txBody>
      </p:sp>
      <p:sp>
        <p:nvSpPr>
          <p:cNvPr id="192" name="Текст 3"/>
          <p:cNvSpPr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defTabSz="749808">
              <a:lnSpc>
                <a:spcPct val="90000"/>
              </a:lnSpc>
              <a:spcBef>
                <a:spcPts val="300"/>
              </a:spcBef>
              <a:buClrTx/>
              <a:buSzTx/>
              <a:buNone/>
              <a:defRPr sz="1968">
                <a:solidFill>
                  <a:srgbClr val="FFFFFF"/>
                </a:solidFill>
              </a:defRPr>
            </a:lvl1pPr>
          </a:lstStyle>
          <a:p>
            <a:pPr/>
            <a:r>
              <a:t>2019 жылыдагы статус/2020 га сунуш</a:t>
            </a:r>
          </a:p>
        </p:txBody>
      </p:sp>
      <p:sp>
        <p:nvSpPr>
          <p:cNvPr id="193" name="Объект 4"/>
          <p:cNvSpPr txBox="1"/>
          <p:nvPr/>
        </p:nvSpPr>
        <p:spPr>
          <a:xfrm>
            <a:off x="457200" y="1444294"/>
            <a:ext cx="4040188" cy="394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indent="104241" defTabSz="868680">
              <a:spcBef>
                <a:spcPts val="300"/>
              </a:spcBef>
              <a:defRPr sz="2660"/>
            </a:pPr>
            <a:r>
              <a:t>5.Шаар куруу жана жерлерди иштетуу эрежелерин кабыл алуу (ПЗЗ).</a:t>
            </a:r>
            <a:endParaRPr sz="2280"/>
          </a:p>
          <a:p>
            <a:pPr indent="104241" defTabSz="868680">
              <a:spcBef>
                <a:spcPts val="300"/>
              </a:spcBef>
              <a:defRPr sz="2660"/>
            </a:pPr>
            <a:r>
              <a:t>6.Муниципалдык жана социалдык ишканаларда пандустарды орнотуу. </a:t>
            </a:r>
          </a:p>
        </p:txBody>
      </p:sp>
      <p:sp>
        <p:nvSpPr>
          <p:cNvPr id="194" name="Объект 5"/>
          <p:cNvSpPr txBox="1"/>
          <p:nvPr/>
        </p:nvSpPr>
        <p:spPr>
          <a:xfrm>
            <a:off x="4645025" y="1444294"/>
            <a:ext cx="4041775" cy="394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indent="97657" defTabSz="813816">
              <a:lnSpc>
                <a:spcPct val="80000"/>
              </a:lnSpc>
              <a:defRPr sz="1958"/>
            </a:pPr>
            <a:r>
              <a:t>ПЗЗнын долбору иштелип чыгып, коомдук талкуудан 2017ж откон, Интербилим 700 мин сом каражат сарптады. 2020 ж. кабыл алуунусу заарыл (эмнеге кабыл алынбай жатат?)</a:t>
            </a:r>
          </a:p>
          <a:p>
            <a:pPr indent="97657" defTabSz="813816">
              <a:lnSpc>
                <a:spcPct val="80000"/>
              </a:lnSpc>
              <a:defRPr sz="1958"/>
            </a:pPr>
          </a:p>
          <a:p>
            <a:pPr indent="97657" defTabSz="813816">
              <a:lnSpc>
                <a:spcPct val="80000"/>
              </a:lnSpc>
              <a:defRPr sz="1958"/>
            </a:pPr>
            <a:r>
              <a:t> Аткарылбады, (6 жылдан бери бюджеттик угууда которулот), бул чыгымдарды муниципалдык жана социалдык ишканалардын сметасына киргизуу.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Объект 4"/>
          <p:cNvGrpSpPr/>
          <p:nvPr/>
        </p:nvGrpSpPr>
        <p:grpSpPr>
          <a:xfrm>
            <a:off x="286237" y="1423811"/>
            <a:ext cx="8365846" cy="5156781"/>
            <a:chOff x="0" y="0"/>
            <a:chExt cx="8365845" cy="5156779"/>
          </a:xfrm>
        </p:grpSpPr>
        <p:sp>
          <p:nvSpPr>
            <p:cNvPr id="196" name="Шеврон"/>
            <p:cNvSpPr/>
            <p:nvPr/>
          </p:nvSpPr>
          <p:spPr>
            <a:xfrm rot="5400000">
              <a:off x="-246584" y="508261"/>
              <a:ext cx="1643889" cy="1150722"/>
            </a:xfrm>
            <a:prstGeom prst="chevron">
              <a:avLst>
                <a:gd name="adj" fmla="val 50000"/>
              </a:avLst>
            </a:prstGeom>
            <a:solidFill>
              <a:schemeClr val="accent1"/>
            </a:solidFill>
            <a:ln w="54999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111250">
                <a:lnSpc>
                  <a:spcPct val="90000"/>
                </a:lnSpc>
                <a:spcBef>
                  <a:spcPts val="1100"/>
                </a:spcBef>
                <a:defRPr sz="25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199" name="Группа"/>
            <p:cNvGrpSpPr/>
            <p:nvPr/>
          </p:nvGrpSpPr>
          <p:grpSpPr>
            <a:xfrm>
              <a:off x="1304884" y="0"/>
              <a:ext cx="7010014" cy="1792983"/>
              <a:chOff x="0" y="0"/>
              <a:chExt cx="7010013" cy="1792982"/>
            </a:xfrm>
          </p:grpSpPr>
          <p:sp>
            <p:nvSpPr>
              <p:cNvPr id="197" name="Фигура"/>
              <p:cNvSpPr/>
              <p:nvPr/>
            </p:nvSpPr>
            <p:spPr>
              <a:xfrm rot="5400000">
                <a:off x="2714788" y="-2608515"/>
                <a:ext cx="1580438" cy="70100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600" y="0"/>
                    </a:moveTo>
                    <a:lnTo>
                      <a:pt x="18000" y="0"/>
                    </a:lnTo>
                    <a:cubicBezTo>
                      <a:pt x="19988" y="0"/>
                      <a:pt x="21600" y="363"/>
                      <a:pt x="21600" y="812"/>
                    </a:cubicBez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812"/>
                    </a:lnTo>
                    <a:cubicBezTo>
                      <a:pt x="0" y="363"/>
                      <a:pt x="1612" y="0"/>
                      <a:pt x="3600" y="0"/>
                    </a:cubicBezTo>
                    <a:close/>
                  </a:path>
                </a:pathLst>
              </a:custGeom>
              <a:solidFill>
                <a:srgbClr val="FFFFFF">
                  <a:alpha val="90000"/>
                </a:srgbClr>
              </a:solidFill>
              <a:ln w="54999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2889250">
                  <a:lnSpc>
                    <a:spcPct val="90000"/>
                  </a:lnSpc>
                  <a:spcBef>
                    <a:spcPts val="400"/>
                  </a:spcBef>
                  <a:defRPr sz="1500"/>
                </a:pPr>
              </a:p>
            </p:txBody>
          </p:sp>
          <p:sp>
            <p:nvSpPr>
              <p:cNvPr id="198" name="Курултай, чогулуштар жана коомдук угуулардын чыгымдарды жергиликтуу бюджеттен откозулуш керек, жергиликтуу кенештин кароосу аркылуу. (Ст. 52.Бюджте Кодекси)."/>
              <p:cNvSpPr txBox="1"/>
              <p:nvPr/>
            </p:nvSpPr>
            <p:spPr>
              <a:xfrm>
                <a:off x="0" y="0"/>
                <a:ext cx="6932863" cy="179298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spAutoFit/>
              </a:bodyPr>
              <a:lstStyle/>
              <a:p>
                <a:pPr lvl="1" indent="0">
                  <a:buSzPct val="100000"/>
                  <a:buChar char="•"/>
                  <a:defRPr sz="2000"/>
                </a:pPr>
                <a:r>
                  <a:t>Курултай, чогулуштар жана коомдук угуулардын чыгымдарды жергиликтуу бюджеттен откозулуш керек, жергиликтуу кенештин кароосу аркылуу. </a:t>
                </a:r>
                <a:r>
                  <a:rPr b="1"/>
                  <a:t>(Ст. 52.Бюджте Кодекси).</a:t>
                </a:r>
              </a:p>
            </p:txBody>
          </p:sp>
        </p:grpSp>
        <p:sp>
          <p:nvSpPr>
            <p:cNvPr id="200" name="Шеврон"/>
            <p:cNvSpPr/>
            <p:nvPr/>
          </p:nvSpPr>
          <p:spPr>
            <a:xfrm rot="5400000">
              <a:off x="-246584" y="2114237"/>
              <a:ext cx="1643889" cy="1150722"/>
            </a:xfrm>
            <a:prstGeom prst="chevron">
              <a:avLst>
                <a:gd name="adj" fmla="val 50000"/>
              </a:avLst>
            </a:prstGeom>
            <a:solidFill>
              <a:schemeClr val="accent1"/>
            </a:solidFill>
            <a:ln w="54999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111250">
                <a:lnSpc>
                  <a:spcPct val="90000"/>
                </a:lnSpc>
                <a:spcBef>
                  <a:spcPts val="1100"/>
                </a:spcBef>
                <a:defRPr sz="25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03" name="Группа"/>
            <p:cNvGrpSpPr/>
            <p:nvPr/>
          </p:nvGrpSpPr>
          <p:grpSpPr>
            <a:xfrm>
              <a:off x="1137010" y="1598817"/>
              <a:ext cx="7073279" cy="1898380"/>
              <a:chOff x="0" y="0"/>
              <a:chExt cx="7073278" cy="1898379"/>
            </a:xfrm>
          </p:grpSpPr>
          <p:sp>
            <p:nvSpPr>
              <p:cNvPr id="201" name="Фигура"/>
              <p:cNvSpPr/>
              <p:nvPr/>
            </p:nvSpPr>
            <p:spPr>
              <a:xfrm rot="5400000">
                <a:off x="2870439" y="-2587450"/>
                <a:ext cx="1332401" cy="70732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600" y="0"/>
                    </a:moveTo>
                    <a:lnTo>
                      <a:pt x="18000" y="0"/>
                    </a:lnTo>
                    <a:cubicBezTo>
                      <a:pt x="19988" y="0"/>
                      <a:pt x="21600" y="304"/>
                      <a:pt x="21600" y="678"/>
                    </a:cubicBez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678"/>
                    </a:lnTo>
                    <a:cubicBezTo>
                      <a:pt x="0" y="304"/>
                      <a:pt x="1612" y="0"/>
                      <a:pt x="3600" y="0"/>
                    </a:cubicBezTo>
                    <a:close/>
                  </a:path>
                </a:pathLst>
              </a:custGeom>
              <a:solidFill>
                <a:srgbClr val="FFFFFF">
                  <a:alpha val="90000"/>
                </a:srgbClr>
              </a:solidFill>
              <a:ln w="54999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666750">
                  <a:lnSpc>
                    <a:spcPct val="90000"/>
                  </a:lnSpc>
                  <a:spcBef>
                    <a:spcPts val="400"/>
                  </a:spcBef>
                  <a:defRPr sz="2000"/>
                </a:pPr>
              </a:p>
            </p:txBody>
          </p:sp>
          <p:sp>
            <p:nvSpPr>
              <p:cNvPr id="202" name="Аткаруу орган бюджеттик угуулардан тушкон сунуштарды жалпылап жана элдердин суроо талабы боюнча кайтарым жооп таратат, кайсыл суроолор каржыланды кайсылар каржыланбады. (127 б.). Гезиттерге жана сайтка жарыя кылуу. (Протокол)"/>
              <p:cNvSpPr txBox="1"/>
              <p:nvPr/>
            </p:nvSpPr>
            <p:spPr>
              <a:xfrm>
                <a:off x="0" y="0"/>
                <a:ext cx="7008236" cy="189838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spAutoFit/>
              </a:bodyPr>
              <a:lstStyle/>
              <a:p>
                <a:pPr lvl="1" marL="114300" indent="0" defTabSz="666750">
                  <a:lnSpc>
                    <a:spcPct val="90000"/>
                  </a:lnSpc>
                  <a:spcBef>
                    <a:spcPts val="400"/>
                  </a:spcBef>
                  <a:buClr>
                    <a:schemeClr val="accent1"/>
                  </a:buClr>
                  <a:buSzPct val="100000"/>
                  <a:buFont typeface="Verdana"/>
                  <a:buChar char="•"/>
                  <a:defRPr sz="2000"/>
                </a:pPr>
              </a:p>
              <a:p>
                <a:pPr lvl="1" indent="0">
                  <a:buSzPct val="100000"/>
                  <a:buChar char="•"/>
                  <a:defRPr sz="1600"/>
                </a:pPr>
                <a:r>
                  <a:t>Аткаруу орган бюджеттик угуулардан тушкон сунуштарды жалпылап жана элдердин суроо талабы боюнча кайтарым жооп таратат, кайсыл суроолор каржыланды кайсылар каржыланбады. (127 б.). Гезиттерге жана сайтка жарыя кылуу. (Протокол) </a:t>
                </a:r>
                <a:endParaRPr sz="2300"/>
              </a:p>
            </p:txBody>
          </p:sp>
        </p:grpSp>
        <p:sp>
          <p:nvSpPr>
            <p:cNvPr id="204" name="Шеврон"/>
            <p:cNvSpPr/>
            <p:nvPr/>
          </p:nvSpPr>
          <p:spPr>
            <a:xfrm rot="5400000">
              <a:off x="-246584" y="3759475"/>
              <a:ext cx="1643889" cy="1150722"/>
            </a:xfrm>
            <a:prstGeom prst="chevron">
              <a:avLst>
                <a:gd name="adj" fmla="val 50000"/>
              </a:avLst>
            </a:prstGeom>
            <a:solidFill>
              <a:schemeClr val="accent1"/>
            </a:solidFill>
            <a:ln w="54999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111250">
                <a:lnSpc>
                  <a:spcPct val="90000"/>
                </a:lnSpc>
                <a:spcBef>
                  <a:spcPts val="1100"/>
                </a:spcBef>
                <a:defRPr sz="25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07" name="Группа"/>
            <p:cNvGrpSpPr/>
            <p:nvPr/>
          </p:nvGrpSpPr>
          <p:grpSpPr>
            <a:xfrm>
              <a:off x="1076137" y="3325008"/>
              <a:ext cx="7289709" cy="1505924"/>
              <a:chOff x="0" y="-63500"/>
              <a:chExt cx="7289708" cy="1505922"/>
            </a:xfrm>
          </p:grpSpPr>
          <p:sp>
            <p:nvSpPr>
              <p:cNvPr id="205" name="Фигура"/>
              <p:cNvSpPr/>
              <p:nvPr/>
            </p:nvSpPr>
            <p:spPr>
              <a:xfrm rot="5400000">
                <a:off x="2939391" y="-2907895"/>
                <a:ext cx="1410927" cy="72897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600" y="0"/>
                    </a:moveTo>
                    <a:lnTo>
                      <a:pt x="18000" y="0"/>
                    </a:lnTo>
                    <a:cubicBezTo>
                      <a:pt x="19988" y="0"/>
                      <a:pt x="21600" y="312"/>
                      <a:pt x="21600" y="697"/>
                    </a:cubicBez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697"/>
                    </a:lnTo>
                    <a:cubicBezTo>
                      <a:pt x="0" y="312"/>
                      <a:pt x="1612" y="0"/>
                      <a:pt x="3600" y="0"/>
                    </a:cubicBezTo>
                    <a:close/>
                  </a:path>
                </a:pathLst>
              </a:custGeom>
              <a:solidFill>
                <a:srgbClr val="FFFFFF">
                  <a:alpha val="90000"/>
                </a:srgbClr>
              </a:solidFill>
              <a:ln w="54999" cap="flat">
                <a:solidFill>
                  <a:schemeClr val="accent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666750">
                  <a:lnSpc>
                    <a:spcPct val="90000"/>
                  </a:lnSpc>
                  <a:spcBef>
                    <a:spcPts val="400"/>
                  </a:spcBef>
                  <a:defRPr sz="2000"/>
                </a:pPr>
              </a:p>
            </p:txBody>
          </p:sp>
          <p:sp>
            <p:nvSpPr>
              <p:cNvPr id="206" name="Бюджеттик ачыктыктын муниципалдык индекси коомдук уюмдар аркылуу бааланат, методиканы Окмот иштеп чыккан (129 б.)."/>
              <p:cNvSpPr txBox="1"/>
              <p:nvPr/>
            </p:nvSpPr>
            <p:spPr>
              <a:xfrm>
                <a:off x="0" y="-63500"/>
                <a:ext cx="7220833" cy="14739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spAutoFit/>
              </a:bodyPr>
              <a:lstStyle/>
              <a:p>
                <a:pPr lvl="1" indent="0">
                  <a:buSzPct val="100000"/>
                  <a:buChar char="•"/>
                  <a:defRPr sz="2000"/>
                </a:pPr>
                <a:r>
                  <a:t>Бюджеттик ачыктыктын муниципалдык индекси коомдук уюмдар аркылуу бааланат, методиканы Окмот иштеп чыккан (129 б.). </a:t>
                </a:r>
                <a:endParaRPr sz="2300"/>
              </a:p>
            </p:txBody>
          </p:sp>
        </p:grpSp>
      </p:grpSp>
      <p:sp>
        <p:nvSpPr>
          <p:cNvPr id="209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77823">
              <a:defRPr sz="3936">
                <a:effectLst>
                  <a:outerShdw sx="100000" sy="100000" kx="0" ky="0" algn="b" rotWithShape="0" blurRad="36576" dist="24384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Бюджеттин ачыктыгы боюнча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Нижний колонтитул 7"/>
          <p:cNvSpPr txBox="1"/>
          <p:nvPr/>
        </p:nvSpPr>
        <p:spPr>
          <a:xfrm>
            <a:off x="4380072" y="6521738"/>
            <a:ext cx="2350682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r">
              <a:defRPr sz="1000"/>
            </a:lvl1pPr>
          </a:lstStyle>
          <a:p>
            <a:pPr/>
            <a:r>
              <a:t>Company Logo</a:t>
            </a:r>
          </a:p>
        </p:txBody>
      </p:sp>
      <p:sp>
        <p:nvSpPr>
          <p:cNvPr id="138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95527">
              <a:defRPr sz="3132">
                <a:effectLst>
                  <a:outerShdw sx="100000" sy="100000" kx="0" ky="0" algn="b" rotWithShape="0" blurRad="33147" dist="22098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Бюджеттик угуудагы элден тушкон суроо талаптардын аткарылышы</a:t>
            </a:r>
          </a:p>
        </p:txBody>
      </p:sp>
      <p:sp>
        <p:nvSpPr>
          <p:cNvPr id="139" name="Текст 2"/>
          <p:cNvSpPr txBox="1"/>
          <p:nvPr>
            <p:ph type="body" sz="quarter" idx="1"/>
          </p:nvPr>
        </p:nvSpPr>
        <p:spPr>
          <a:xfrm>
            <a:off x="395536" y="1340767"/>
            <a:ext cx="4040188" cy="639763"/>
          </a:xfrm>
          <a:prstGeom prst="rect">
            <a:avLst/>
          </a:prstGeom>
        </p:spPr>
        <p:txBody>
          <a:bodyPr/>
          <a:lstStyle>
            <a:lvl1pPr defTabSz="896111">
              <a:spcBef>
                <a:spcPts val="300"/>
              </a:spcBef>
              <a:defRPr sz="3136"/>
            </a:lvl1pPr>
          </a:lstStyle>
          <a:p>
            <a:pPr/>
            <a:r>
              <a:t>2016</a:t>
            </a:r>
          </a:p>
        </p:txBody>
      </p:sp>
      <p:sp>
        <p:nvSpPr>
          <p:cNvPr id="140" name="Текст 4"/>
          <p:cNvSpPr/>
          <p:nvPr>
            <p:ph type="body" idx="13"/>
          </p:nvPr>
        </p:nvSpPr>
        <p:spPr>
          <a:xfrm>
            <a:off x="4572000" y="1412775"/>
            <a:ext cx="4041775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defTabSz="896111">
              <a:spcBef>
                <a:spcPts val="300"/>
              </a:spcBef>
              <a:buClrTx/>
              <a:buSzTx/>
              <a:buNone/>
              <a:defRPr sz="3136">
                <a:solidFill>
                  <a:srgbClr val="FFFFFF"/>
                </a:solidFill>
              </a:defRPr>
            </a:lvl1pPr>
          </a:lstStyle>
          <a:p>
            <a:pPr/>
            <a:r>
              <a:t>2017</a:t>
            </a:r>
          </a:p>
        </p:txBody>
      </p:sp>
      <p:sp>
        <p:nvSpPr>
          <p:cNvPr id="141" name="Объект 3"/>
          <p:cNvSpPr txBox="1"/>
          <p:nvPr/>
        </p:nvSpPr>
        <p:spPr>
          <a:xfrm>
            <a:off x="395535" y="1988840"/>
            <a:ext cx="4320482" cy="3951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65759" indent="-256031">
              <a:spcBef>
                <a:spcPts val="400"/>
              </a:spcBef>
              <a:buClr>
                <a:schemeClr val="accent1"/>
              </a:buClr>
              <a:buSzPct val="68000"/>
              <a:buChar char=""/>
              <a:defRPr sz="2400"/>
            </a:pPr>
            <a:r>
              <a:t>43 суроо-талап тушкон</a:t>
            </a:r>
          </a:p>
          <a:p>
            <a:pPr marL="365759" indent="-256031">
              <a:spcBef>
                <a:spcPts val="400"/>
              </a:spcBef>
              <a:buClr>
                <a:schemeClr val="accent1"/>
              </a:buClr>
              <a:buSzPct val="68000"/>
              <a:buChar char=""/>
              <a:defRPr sz="2400"/>
            </a:pPr>
            <a:r>
              <a:t>Алардын ичинен мэрия тараптан аткарылганы – 21</a:t>
            </a:r>
          </a:p>
          <a:p>
            <a:pPr marL="365759" indent="-256031">
              <a:spcBef>
                <a:spcPts val="400"/>
              </a:spcBef>
              <a:buClr>
                <a:schemeClr val="accent1"/>
              </a:buClr>
              <a:buSzPct val="68000"/>
              <a:buChar char=""/>
              <a:defRPr sz="2400"/>
            </a:pPr>
            <a:r>
              <a:t>Коомдук уюмдар жана башка эл аралык уюмдардын жардамы менен – 6</a:t>
            </a:r>
          </a:p>
          <a:p>
            <a:pPr marL="365759" indent="-256031">
              <a:spcBef>
                <a:spcPts val="400"/>
              </a:spcBef>
              <a:buClr>
                <a:schemeClr val="accent1"/>
              </a:buClr>
              <a:buSzPct val="68000"/>
              <a:buChar char=""/>
              <a:defRPr b="1" sz="2400"/>
            </a:pPr>
            <a:r>
              <a:t>Аткарылбаганы - 14</a:t>
            </a:r>
          </a:p>
        </p:txBody>
      </p:sp>
      <p:sp>
        <p:nvSpPr>
          <p:cNvPr id="142" name="Объект 5"/>
          <p:cNvSpPr txBox="1"/>
          <p:nvPr/>
        </p:nvSpPr>
        <p:spPr>
          <a:xfrm>
            <a:off x="4572000" y="2060848"/>
            <a:ext cx="4041775" cy="3951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40156" indent="-238109" defTabSz="850391">
              <a:buClr>
                <a:schemeClr val="accent1"/>
              </a:buClr>
              <a:buSzPct val="68000"/>
              <a:buChar char=""/>
              <a:defRPr sz="2232"/>
            </a:pPr>
            <a:r>
              <a:t>34 суроо – талап тушкон</a:t>
            </a:r>
          </a:p>
          <a:p>
            <a:pPr marL="340156" indent="-238109" defTabSz="850391">
              <a:buClr>
                <a:schemeClr val="accent1"/>
              </a:buClr>
              <a:buSzPct val="68000"/>
              <a:buChar char=""/>
              <a:defRPr sz="2232"/>
            </a:pPr>
            <a:r>
              <a:t>Алардын ичинен мэрия тараптан аткарылганы – 17</a:t>
            </a:r>
          </a:p>
          <a:p>
            <a:pPr marL="340156" indent="-238109" defTabSz="850391">
              <a:buClr>
                <a:schemeClr val="accent1"/>
              </a:buClr>
              <a:buSzPct val="68000"/>
              <a:buChar char=""/>
              <a:defRPr sz="2232"/>
            </a:pPr>
            <a:r>
              <a:t>Коомдук уюмдар жана башка эл аралык уюмдардын жардамы менен – 8</a:t>
            </a:r>
          </a:p>
          <a:p>
            <a:pPr marL="340156" indent="-238109" defTabSz="850391">
              <a:buClr>
                <a:schemeClr val="accent1"/>
              </a:buClr>
              <a:buSzPct val="68000"/>
              <a:buChar char=""/>
              <a:defRPr b="1" sz="2232"/>
            </a:pPr>
            <a:r>
              <a:t>Аткарылбаганы - 9</a:t>
            </a:r>
          </a:p>
        </p:txBody>
      </p:sp>
      <p:sp>
        <p:nvSpPr>
          <p:cNvPr id="143" name="Дата 6"/>
          <p:cNvSpPr txBox="1"/>
          <p:nvPr/>
        </p:nvSpPr>
        <p:spPr>
          <a:xfrm>
            <a:off x="6727032" y="6522373"/>
            <a:ext cx="192024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000"/>
            </a:lvl1pPr>
          </a:lstStyle>
          <a:p>
            <a:pPr/>
            <a:r>
              <a:t>http://ppt.prtxt.ru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Нижний колонтитул 7"/>
          <p:cNvSpPr txBox="1"/>
          <p:nvPr/>
        </p:nvSpPr>
        <p:spPr>
          <a:xfrm>
            <a:off x="4380072" y="6521737"/>
            <a:ext cx="2350682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r">
              <a:defRPr sz="1000"/>
            </a:lvl1pPr>
          </a:lstStyle>
          <a:p>
            <a:pPr/>
            <a:r>
              <a:t>Company Logo</a:t>
            </a:r>
          </a:p>
        </p:txBody>
      </p:sp>
      <p:sp>
        <p:nvSpPr>
          <p:cNvPr id="146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95527">
              <a:defRPr sz="3132">
                <a:effectLst>
                  <a:outerShdw sx="100000" sy="100000" kx="0" ky="0" algn="b" rotWithShape="0" blurRad="33147" dist="22098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Бюджеттик угуудагы элден тушкон суроо талаптардын аткарылышы</a:t>
            </a:r>
          </a:p>
        </p:txBody>
      </p:sp>
      <p:sp>
        <p:nvSpPr>
          <p:cNvPr id="147" name="Текст 2"/>
          <p:cNvSpPr txBox="1"/>
          <p:nvPr>
            <p:ph type="body" sz="quarter" idx="1"/>
          </p:nvPr>
        </p:nvSpPr>
        <p:spPr>
          <a:xfrm>
            <a:off x="395536" y="1340767"/>
            <a:ext cx="4040188" cy="639763"/>
          </a:xfrm>
          <a:prstGeom prst="rect">
            <a:avLst/>
          </a:prstGeom>
        </p:spPr>
        <p:txBody>
          <a:bodyPr/>
          <a:lstStyle>
            <a:lvl1pPr defTabSz="896111">
              <a:spcBef>
                <a:spcPts val="300"/>
              </a:spcBef>
              <a:defRPr sz="3136"/>
            </a:lvl1pPr>
          </a:lstStyle>
          <a:p>
            <a:pPr/>
            <a:r>
              <a:t>2018</a:t>
            </a:r>
          </a:p>
        </p:txBody>
      </p:sp>
      <p:sp>
        <p:nvSpPr>
          <p:cNvPr id="148" name="Текст 4"/>
          <p:cNvSpPr/>
          <p:nvPr>
            <p:ph type="body" idx="13"/>
          </p:nvPr>
        </p:nvSpPr>
        <p:spPr>
          <a:xfrm>
            <a:off x="4572000" y="1412775"/>
            <a:ext cx="4041775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defTabSz="896111">
              <a:spcBef>
                <a:spcPts val="300"/>
              </a:spcBef>
              <a:buClrTx/>
              <a:buSzTx/>
              <a:buNone/>
              <a:defRPr sz="3136">
                <a:solidFill>
                  <a:srgbClr val="FFFFFF"/>
                </a:solidFill>
              </a:defRPr>
            </a:lvl1pPr>
          </a:lstStyle>
          <a:p>
            <a:pPr/>
            <a:r>
              <a:t>2019</a:t>
            </a:r>
          </a:p>
        </p:txBody>
      </p:sp>
      <p:sp>
        <p:nvSpPr>
          <p:cNvPr id="149" name="Объект 3"/>
          <p:cNvSpPr txBox="1"/>
          <p:nvPr/>
        </p:nvSpPr>
        <p:spPr>
          <a:xfrm>
            <a:off x="395535" y="1988840"/>
            <a:ext cx="4320482" cy="3951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65759" indent="-256031">
              <a:spcBef>
                <a:spcPts val="400"/>
              </a:spcBef>
              <a:buClr>
                <a:schemeClr val="accent1"/>
              </a:buClr>
              <a:buSzPct val="68000"/>
              <a:buChar char=""/>
              <a:defRPr sz="2400"/>
            </a:pPr>
            <a:r>
              <a:t>48 суроо-талап тушкон</a:t>
            </a:r>
          </a:p>
          <a:p>
            <a:pPr marL="365759" indent="-256031">
              <a:spcBef>
                <a:spcPts val="400"/>
              </a:spcBef>
              <a:buClr>
                <a:schemeClr val="accent1"/>
              </a:buClr>
              <a:buSzPct val="68000"/>
              <a:buChar char=""/>
              <a:defRPr sz="2400"/>
            </a:pPr>
            <a:r>
              <a:t>Аткарылышы боюнча маалымат жок</a:t>
            </a:r>
          </a:p>
        </p:txBody>
      </p:sp>
      <p:sp>
        <p:nvSpPr>
          <p:cNvPr id="150" name="Объект 5"/>
          <p:cNvSpPr txBox="1"/>
          <p:nvPr/>
        </p:nvSpPr>
        <p:spPr>
          <a:xfrm>
            <a:off x="4572000" y="2060848"/>
            <a:ext cx="4041775" cy="3951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34086" indent="-163860" defTabSz="585215">
              <a:buClr>
                <a:schemeClr val="accent1"/>
              </a:buClr>
              <a:buSzPct val="68000"/>
              <a:buChar char=""/>
              <a:defRPr sz="1536"/>
            </a:pPr>
            <a:r>
              <a:t>43 суроо – талап тушкон</a:t>
            </a:r>
          </a:p>
          <a:p>
            <a:pPr marL="234086" indent="-163860" defTabSz="585215">
              <a:buClr>
                <a:schemeClr val="accent1"/>
              </a:buClr>
              <a:buSzPct val="68000"/>
              <a:buChar char=""/>
              <a:defRPr sz="1536"/>
            </a:pPr>
            <a:r>
              <a:t>Алардын ичинен мэрия тараптан аткарылганы боюнча маалымат жок!!</a:t>
            </a:r>
          </a:p>
          <a:p>
            <a:pPr defTabSz="585215">
              <a:defRPr sz="1536"/>
            </a:pPr>
          </a:p>
          <a:p>
            <a:pPr marL="234086" indent="-163860" defTabSz="585215">
              <a:buClr>
                <a:schemeClr val="accent1"/>
              </a:buClr>
              <a:buSzPct val="68000"/>
              <a:buChar char=""/>
              <a:defRPr sz="1536"/>
            </a:pPr>
            <a:r>
              <a:t>Орчунду маселе таза суу (Орке, Жапалак, Керме-Тоо №2-8) </a:t>
            </a:r>
          </a:p>
          <a:p>
            <a:pPr marL="234086" indent="-163860" defTabSz="585215">
              <a:buClr>
                <a:schemeClr val="accent1"/>
              </a:buClr>
              <a:buSzPct val="68000"/>
              <a:buChar char=""/>
              <a:defRPr sz="1536"/>
            </a:pPr>
            <a:r>
              <a:t>Общежитиелердин туалеттери</a:t>
            </a:r>
          </a:p>
          <a:p>
            <a:pPr marL="234086" indent="-163860" defTabSz="585215">
              <a:buClr>
                <a:schemeClr val="accent1"/>
              </a:buClr>
              <a:buSzPct val="68000"/>
              <a:buChar char=""/>
              <a:defRPr sz="1536"/>
            </a:pPr>
            <a:r>
              <a:t>4 поликлиника Черемушка - ремонту жок</a:t>
            </a:r>
          </a:p>
          <a:p>
            <a:pPr marL="234086" indent="-163860" defTabSz="585215">
              <a:buClr>
                <a:schemeClr val="accent1"/>
              </a:buClr>
              <a:buSzPct val="68000"/>
              <a:buChar char=""/>
              <a:defRPr sz="1536"/>
            </a:pPr>
            <a:r>
              <a:t>Амир-Тимур Спецавтобазанын адистерин кобойтуу (4 адис иштейт экен).</a:t>
            </a:r>
          </a:p>
        </p:txBody>
      </p:sp>
      <p:sp>
        <p:nvSpPr>
          <p:cNvPr id="151" name="Дата 6"/>
          <p:cNvSpPr txBox="1"/>
          <p:nvPr/>
        </p:nvSpPr>
        <p:spPr>
          <a:xfrm>
            <a:off x="6727032" y="6522373"/>
            <a:ext cx="1920240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000"/>
            </a:lvl1pPr>
          </a:lstStyle>
          <a:p>
            <a:pPr/>
            <a:r>
              <a:t>http://ppt.prtxt.ru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Нижний колонтитул 7"/>
          <p:cNvSpPr txBox="1"/>
          <p:nvPr/>
        </p:nvSpPr>
        <p:spPr>
          <a:xfrm>
            <a:off x="4380072" y="6521738"/>
            <a:ext cx="2350682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r">
              <a:defRPr sz="1000"/>
            </a:lvl1pPr>
          </a:lstStyle>
          <a:p>
            <a:pPr/>
            <a:r>
              <a:t>Company Logo</a:t>
            </a:r>
          </a:p>
        </p:txBody>
      </p:sp>
      <p:sp>
        <p:nvSpPr>
          <p:cNvPr id="154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65760">
              <a:defRPr sz="1440">
                <a:effectLst>
                  <a:outerShdw sx="100000" sy="100000" kx="0" ky="0" algn="b" rotWithShape="0" blurRad="15240" dist="10160" dir="5400000">
                    <a:srgbClr val="000000">
                      <a:alpha val="25000"/>
                    </a:srgbClr>
                  </a:outerShdw>
                </a:effectLst>
              </a:defRPr>
            </a:pPr>
            <a:br/>
            <a:br/>
            <a:r>
              <a:rPr sz="1080"/>
              <a:t>Со-финансирование, жарандардын демилгесин колдоо  2013 - 2017</a:t>
            </a:r>
            <a:br>
              <a:rPr sz="1080"/>
            </a:br>
            <a:br>
              <a:rPr sz="1080"/>
            </a:br>
          </a:p>
        </p:txBody>
      </p:sp>
      <p:sp>
        <p:nvSpPr>
          <p:cNvPr id="155" name="Текст 2"/>
          <p:cNvSpPr txBox="1"/>
          <p:nvPr>
            <p:ph type="body" sz="quarter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</p:spPr>
        <p:txBody>
          <a:bodyPr/>
          <a:lstStyle/>
          <a:p>
            <a:pPr/>
            <a:r>
              <a:t>Жергиликтуу бюджет</a:t>
            </a:r>
          </a:p>
        </p:txBody>
      </p:sp>
      <p:sp>
        <p:nvSpPr>
          <p:cNvPr id="156" name="Текст 4"/>
          <p:cNvSpPr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defTabSz="804672">
              <a:lnSpc>
                <a:spcPct val="90000"/>
              </a:lnSpc>
              <a:spcBef>
                <a:spcPts val="300"/>
              </a:spcBef>
              <a:buClrTx/>
              <a:buSzTx/>
              <a:buNone/>
              <a:defRPr sz="2112">
                <a:solidFill>
                  <a:srgbClr val="FFFFFF"/>
                </a:solidFill>
              </a:defRPr>
            </a:lvl1pPr>
          </a:lstStyle>
          <a:p>
            <a:pPr/>
            <a:r>
              <a:t>Элдик, Эл аралык, коомдук уюмдар</a:t>
            </a:r>
          </a:p>
        </p:txBody>
      </p:sp>
      <p:sp>
        <p:nvSpPr>
          <p:cNvPr id="157" name="Объект 3"/>
          <p:cNvSpPr txBox="1"/>
          <p:nvPr/>
        </p:nvSpPr>
        <p:spPr>
          <a:xfrm>
            <a:off x="457200" y="1444294"/>
            <a:ext cx="3610744" cy="394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25526" indent="-227868" defTabSz="813816">
              <a:spcBef>
                <a:spcPts val="300"/>
              </a:spcBef>
              <a:buClr>
                <a:schemeClr val="accent1"/>
              </a:buClr>
              <a:buSzPct val="68000"/>
              <a:buChar char=""/>
              <a:defRPr sz="1779"/>
            </a:pPr>
            <a:r>
              <a:t>2013 – 20 млн.сом </a:t>
            </a:r>
            <a:endParaRPr sz="2136"/>
          </a:p>
          <a:p>
            <a:pPr marL="325526" indent="-227868" defTabSz="813816">
              <a:spcBef>
                <a:spcPts val="300"/>
              </a:spcBef>
              <a:buClr>
                <a:schemeClr val="accent1"/>
              </a:buClr>
              <a:buSzPct val="68000"/>
              <a:buChar char=""/>
              <a:defRPr sz="1779"/>
            </a:pPr>
          </a:p>
          <a:p>
            <a:pPr marL="325526" indent="-227868" defTabSz="813816">
              <a:spcBef>
                <a:spcPts val="300"/>
              </a:spcBef>
              <a:buClr>
                <a:schemeClr val="accent1"/>
              </a:buClr>
              <a:buSzPct val="68000"/>
              <a:buChar char=""/>
              <a:defRPr sz="1779"/>
            </a:pPr>
            <a:r>
              <a:t>2014 – 10 млн.сом</a:t>
            </a:r>
          </a:p>
          <a:p>
            <a:pPr indent="97657" defTabSz="813816">
              <a:spcBef>
                <a:spcPts val="300"/>
              </a:spcBef>
              <a:defRPr sz="1779"/>
            </a:pPr>
          </a:p>
          <a:p>
            <a:pPr marL="325526" indent="-227868" defTabSz="813816">
              <a:spcBef>
                <a:spcPts val="300"/>
              </a:spcBef>
              <a:buClr>
                <a:schemeClr val="accent1"/>
              </a:buClr>
              <a:buSzPct val="68000"/>
              <a:buChar char=""/>
              <a:defRPr sz="1779"/>
            </a:pPr>
            <a:r>
              <a:t>2015 – 10 млн. сом</a:t>
            </a:r>
            <a:endParaRPr sz="2136"/>
          </a:p>
          <a:p>
            <a:pPr marL="325526" indent="-227868" defTabSz="813816">
              <a:spcBef>
                <a:spcPts val="300"/>
              </a:spcBef>
              <a:buClr>
                <a:schemeClr val="accent1"/>
              </a:buClr>
              <a:buSzPct val="68000"/>
              <a:buChar char=""/>
              <a:defRPr sz="1779">
                <a:solidFill>
                  <a:srgbClr val="FF0000"/>
                </a:solidFill>
              </a:defRPr>
            </a:pPr>
          </a:p>
          <a:p>
            <a:pPr marL="325526" indent="-227868" defTabSz="813816">
              <a:spcBef>
                <a:spcPts val="300"/>
              </a:spcBef>
              <a:buClr>
                <a:schemeClr val="accent1"/>
              </a:buClr>
              <a:buSzPct val="68000"/>
              <a:buChar char=""/>
              <a:defRPr sz="1779"/>
            </a:pPr>
            <a:r>
              <a:t>2016 – 14,671 </a:t>
            </a:r>
            <a:r>
              <a:rPr>
                <a:latin typeface="A97_Oktom_Times"/>
                <a:ea typeface="A97_Oktom_Times"/>
                <a:cs typeface="A97_Oktom_Times"/>
                <a:sym typeface="A97_Oktom_Times"/>
              </a:rPr>
              <a:t>млн.сом</a:t>
            </a:r>
            <a:endParaRPr>
              <a:latin typeface="A97_Oktom_Times"/>
              <a:ea typeface="A97_Oktom_Times"/>
              <a:cs typeface="A97_Oktom_Times"/>
              <a:sym typeface="A97_Oktom_Times"/>
            </a:endParaRPr>
          </a:p>
          <a:p>
            <a:pPr marL="325526" indent="-227868" defTabSz="813816">
              <a:spcBef>
                <a:spcPts val="300"/>
              </a:spcBef>
              <a:buClr>
                <a:schemeClr val="accent1"/>
              </a:buClr>
              <a:buSzPct val="68000"/>
              <a:buChar char=""/>
              <a:defRPr sz="1779"/>
            </a:pPr>
          </a:p>
          <a:p>
            <a:pPr marL="325526" indent="-227868" defTabSz="813816">
              <a:spcBef>
                <a:spcPts val="300"/>
              </a:spcBef>
              <a:buClr>
                <a:schemeClr val="accent1"/>
              </a:buClr>
              <a:buSzPct val="68000"/>
              <a:buChar char=""/>
              <a:defRPr sz="1779"/>
            </a:pPr>
            <a:r>
              <a:t>2017 –10 млн.сом</a:t>
            </a:r>
          </a:p>
          <a:p>
            <a:pPr marL="325526" indent="-227868" defTabSz="813816">
              <a:spcBef>
                <a:spcPts val="300"/>
              </a:spcBef>
              <a:buClr>
                <a:schemeClr val="accent1"/>
              </a:buClr>
              <a:buSzPct val="68000"/>
              <a:buChar char=""/>
              <a:defRPr sz="1779"/>
            </a:pPr>
            <a:r>
              <a:t>2018 - 11 млн 475</a:t>
            </a:r>
          </a:p>
        </p:txBody>
      </p:sp>
      <p:sp>
        <p:nvSpPr>
          <p:cNvPr id="158" name="Объект 5"/>
          <p:cNvSpPr txBox="1"/>
          <p:nvPr/>
        </p:nvSpPr>
        <p:spPr>
          <a:xfrm>
            <a:off x="4283967" y="1444294"/>
            <a:ext cx="4608512" cy="394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300"/>
            </a:pPr>
            <a:r>
              <a:t>2013- 38 млн сом (жарандар+коомдук уюмдар)</a:t>
            </a:r>
            <a:endParaRPr sz="1500"/>
          </a:p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500"/>
            </a:pPr>
          </a:p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500"/>
            </a:pPr>
            <a:r>
              <a:t>2014 - 14 млн сом </a:t>
            </a:r>
            <a:r>
              <a:rPr sz="1100"/>
              <a:t>(жарандар+коомдук уюмдар)</a:t>
            </a:r>
            <a:endParaRPr sz="1100"/>
          </a:p>
          <a:p>
            <a:pPr>
              <a:lnSpc>
                <a:spcPct val="80000"/>
              </a:lnSpc>
              <a:defRPr sz="1500"/>
            </a:pPr>
          </a:p>
          <a:p>
            <a:pPr marL="365760" indent="-256032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900"/>
            </a:pPr>
          </a:p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600"/>
            </a:pPr>
            <a:r>
              <a:t>2015 – 19 млн сом  (жарандар+коомдук уюмдар)</a:t>
            </a:r>
            <a:endParaRPr sz="1500"/>
          </a:p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2600"/>
            </a:pPr>
          </a:p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500"/>
            </a:pPr>
            <a:r>
              <a:t>2016 - 18 млн.сом – жарандык салым, 91 млн сом – эларалык. Коомдук уюмдар </a:t>
            </a:r>
          </a:p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500"/>
            </a:pPr>
          </a:p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500"/>
            </a:pPr>
          </a:p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500"/>
            </a:pPr>
            <a:r>
              <a:t>2017 – 8 млн.сом жарандык, 12 млн коомдук уюмдар.</a:t>
            </a:r>
          </a:p>
          <a:p>
            <a:pPr>
              <a:lnSpc>
                <a:spcPct val="80000"/>
              </a:lnSpc>
              <a:defRPr sz="1500"/>
            </a:pPr>
          </a:p>
          <a:p>
            <a:pPr marL="365759" indent="-256031">
              <a:lnSpc>
                <a:spcPct val="80000"/>
              </a:lnSpc>
              <a:buClr>
                <a:schemeClr val="accent1"/>
              </a:buClr>
              <a:buSzPct val="68000"/>
              <a:buChar char=""/>
              <a:defRPr sz="1500"/>
            </a:pPr>
            <a:r>
              <a:t>2018 - 26 333 жарандык салым, 7 млн коомдук уюмдар </a:t>
            </a:r>
          </a:p>
        </p:txBody>
      </p:sp>
      <p:sp>
        <p:nvSpPr>
          <p:cNvPr id="159" name="Дата 6"/>
          <p:cNvSpPr txBox="1"/>
          <p:nvPr/>
        </p:nvSpPr>
        <p:spPr>
          <a:xfrm>
            <a:off x="6727032" y="6522373"/>
            <a:ext cx="192024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000"/>
            </a:lvl1pPr>
          </a:lstStyle>
          <a:p>
            <a:pPr/>
            <a:r>
              <a:t>http://ppt.prtxt.ru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Заголовок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Кош- каржылоо 2019 ж.</a:t>
            </a:r>
          </a:p>
        </p:txBody>
      </p:sp>
      <p:sp>
        <p:nvSpPr>
          <p:cNvPr id="162" name="Объект 1"/>
          <p:cNvSpPr txBox="1"/>
          <p:nvPr>
            <p:ph type="body" sz="half" idx="1"/>
          </p:nvPr>
        </p:nvSpPr>
        <p:spPr>
          <a:xfrm>
            <a:off x="457200" y="1719263"/>
            <a:ext cx="4038600" cy="4411663"/>
          </a:xfrm>
          <a:prstGeom prst="rect">
            <a:avLst/>
          </a:prstGeom>
        </p:spPr>
        <p:txBody>
          <a:bodyPr/>
          <a:lstStyle/>
          <a:p>
            <a:pPr/>
            <a:r>
              <a:t>Жергиликтуу бюджеттен - 15 млн сом каралган</a:t>
            </a:r>
          </a:p>
        </p:txBody>
      </p:sp>
      <p:sp>
        <p:nvSpPr>
          <p:cNvPr id="163" name="Объект 5"/>
          <p:cNvSpPr txBox="1"/>
          <p:nvPr/>
        </p:nvSpPr>
        <p:spPr>
          <a:xfrm>
            <a:off x="4648200" y="1719263"/>
            <a:ext cx="4038600" cy="2128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marL="365759" indent="-256031">
              <a:spcBef>
                <a:spcPts val="400"/>
              </a:spcBef>
              <a:buClr>
                <a:schemeClr val="accent1"/>
              </a:buClr>
              <a:buSzPct val="68000"/>
              <a:buChar char=""/>
              <a:defRPr sz="2700"/>
            </a:lvl1pPr>
          </a:lstStyle>
          <a:p>
            <a:pPr/>
            <a:r>
              <a:t>11млн. 413 сом каржыланды жергиликтуу бюджеттен</a:t>
            </a:r>
          </a:p>
        </p:txBody>
      </p:sp>
      <p:sp>
        <p:nvSpPr>
          <p:cNvPr id="164" name="Объект 6"/>
          <p:cNvSpPr txBox="1"/>
          <p:nvPr/>
        </p:nvSpPr>
        <p:spPr>
          <a:xfrm>
            <a:off x="395536" y="4000500"/>
            <a:ext cx="8291263" cy="2130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63347" indent="-184343" defTabSz="658368">
              <a:lnSpc>
                <a:spcPct val="80000"/>
              </a:lnSpc>
              <a:spcBef>
                <a:spcPts val="200"/>
              </a:spcBef>
              <a:buClr>
                <a:schemeClr val="accent1"/>
              </a:buClr>
              <a:buSzPct val="68000"/>
              <a:buChar char=""/>
              <a:defRPr sz="1584"/>
            </a:pPr>
            <a:r>
              <a:t>Андан сырткары: Элдик салым 18 млн, 663 мин. (Эн коп: Сулайман-Тоо - 6 млн, Манас Ата - 5 млн 608 жашоочулардын салымы). </a:t>
            </a:r>
          </a:p>
          <a:p>
            <a:pPr marL="263347" indent="-184343" defTabSz="658368">
              <a:lnSpc>
                <a:spcPct val="80000"/>
              </a:lnSpc>
              <a:spcBef>
                <a:spcPts val="200"/>
              </a:spcBef>
              <a:buClr>
                <a:schemeClr val="accent1"/>
              </a:buClr>
              <a:buSzPct val="68000"/>
              <a:buChar char=""/>
              <a:defRPr sz="1584"/>
            </a:pPr>
            <a:r>
              <a:t>МТУ Туран, Амир-Тимур, Жапалак - демилгелер аз</a:t>
            </a:r>
          </a:p>
          <a:p>
            <a:pPr marL="263347" indent="-184343" defTabSz="658368">
              <a:lnSpc>
                <a:spcPct val="80000"/>
              </a:lnSpc>
              <a:spcBef>
                <a:spcPts val="200"/>
              </a:spcBef>
              <a:buClr>
                <a:schemeClr val="accent1"/>
              </a:buClr>
              <a:buSzPct val="68000"/>
              <a:buChar char=""/>
              <a:defRPr sz="1584"/>
            </a:pPr>
            <a:r>
              <a:t>Эл аралык/коомдук уюмдар: 3 млн.сом.- былтыркыдан 4 млн аз. (450 мин сом - Туран жаштар лагери)</a:t>
            </a:r>
          </a:p>
          <a:p>
            <a:pPr marL="263347" indent="-184343" defTabSz="658368">
              <a:lnSpc>
                <a:spcPct val="80000"/>
              </a:lnSpc>
              <a:spcBef>
                <a:spcPts val="200"/>
              </a:spcBef>
              <a:buClr>
                <a:schemeClr val="accent1"/>
              </a:buClr>
              <a:buSzPct val="68000"/>
              <a:buChar char=""/>
              <a:defRPr sz="1584"/>
            </a:pPr>
            <a:r>
              <a:t>700 мин сом Интербилимдин шаарга болгон салымын мэрия колдоого албай - ал акча каражат башка регионго чыгып кетти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Объект 3"/>
          <p:cNvGraphicFramePr/>
          <p:nvPr/>
        </p:nvGraphicFramePr>
        <p:xfrm>
          <a:off x="2796964" y="2861555"/>
          <a:ext cx="3315698" cy="3975954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67" name="Заголовок 2"/>
          <p:cNvSpPr txBox="1"/>
          <p:nvPr>
            <p:ph type="title"/>
          </p:nvPr>
        </p:nvSpPr>
        <p:spPr>
          <a:xfrm>
            <a:off x="467543" y="692695"/>
            <a:ext cx="8229601" cy="1143001"/>
          </a:xfrm>
          <a:prstGeom prst="rect">
            <a:avLst/>
          </a:prstGeom>
        </p:spPr>
        <p:txBody>
          <a:bodyPr/>
          <a:lstStyle/>
          <a:p>
            <a:pPr defTabSz="521208">
              <a:defRPr sz="2052">
                <a:effectLst>
                  <a:outerShdw sx="100000" sy="100000" kx="0" ky="0" algn="b" rotWithShape="0" blurRad="21717" dist="14478" dir="5400000">
                    <a:srgbClr val="000000">
                      <a:alpha val="25000"/>
                    </a:srgbClr>
                  </a:outerShdw>
                </a:effectLst>
              </a:defRPr>
            </a:pPr>
            <a:r>
              <a:t>Кош каржылоо 2019 –толук МТУлар иштетти</a:t>
            </a:r>
            <a:br/>
            <a:r>
              <a:t>2020 жылы – 15 млн сом каралды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Нижний колонтитул 5"/>
          <p:cNvSpPr txBox="1"/>
          <p:nvPr/>
        </p:nvSpPr>
        <p:spPr>
          <a:xfrm>
            <a:off x="4380072" y="6521738"/>
            <a:ext cx="2350682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r">
              <a:defRPr sz="1000"/>
            </a:lvl1pPr>
          </a:lstStyle>
          <a:p>
            <a:pPr/>
            <a:r>
              <a:t>Company Logo</a:t>
            </a:r>
          </a:p>
        </p:txBody>
      </p:sp>
      <p:sp>
        <p:nvSpPr>
          <p:cNvPr id="170" name="Заголовок 1"/>
          <p:cNvSpPr txBox="1"/>
          <p:nvPr>
            <p:ph type="title"/>
          </p:nvPr>
        </p:nvSpPr>
        <p:spPr>
          <a:xfrm>
            <a:off x="765175" y="4869160"/>
            <a:ext cx="7481776" cy="457201"/>
          </a:xfrm>
          <a:prstGeom prst="rect">
            <a:avLst/>
          </a:prstGeom>
        </p:spPr>
        <p:txBody>
          <a:bodyPr/>
          <a:lstStyle/>
          <a:p>
            <a:pPr defTabSz="393192">
              <a:defRPr b="1" sz="1075">
                <a:effectLst/>
              </a:defRPr>
            </a:pPr>
            <a:r>
              <a:t>Кандай мучулуштукторго дуушар болобуз?</a:t>
            </a:r>
            <a:br/>
          </a:p>
        </p:txBody>
      </p:sp>
      <p:sp>
        <p:nvSpPr>
          <p:cNvPr id="171" name="Объект 2"/>
          <p:cNvSpPr txBox="1"/>
          <p:nvPr>
            <p:ph type="body" sz="half" idx="1"/>
          </p:nvPr>
        </p:nvSpPr>
        <p:spPr>
          <a:xfrm>
            <a:off x="3275855" y="274320"/>
            <a:ext cx="5118337" cy="4572001"/>
          </a:xfrm>
          <a:prstGeom prst="rect">
            <a:avLst/>
          </a:prstGeom>
        </p:spPr>
        <p:txBody>
          <a:bodyPr/>
          <a:lstStyle/>
          <a:p>
            <a:pPr algn="l" defTabSz="813816">
              <a:lnSpc>
                <a:spcPct val="80000"/>
              </a:lnSpc>
              <a:spcBef>
                <a:spcPts val="300"/>
              </a:spcBef>
              <a:defRPr sz="2581"/>
            </a:pPr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581"/>
            </a:pPr>
            <a:r>
              <a:t> </a:t>
            </a:r>
            <a:endParaRPr sz="2492"/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225"/>
            </a:pPr>
            <a:r>
              <a:t>Спецавтобаза муниципалдык ишканасы</a:t>
            </a:r>
            <a:endParaRPr sz="2492"/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492"/>
            </a:pPr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492"/>
            </a:pPr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225"/>
            </a:pPr>
            <a:r>
              <a:t>2015 - 7 млн.сом</a:t>
            </a:r>
            <a:endParaRPr sz="2492"/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225"/>
            </a:pPr>
            <a:r>
              <a:t>2016 – 35 млн.сом </a:t>
            </a:r>
            <a:endParaRPr sz="2581"/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225"/>
            </a:pPr>
            <a:r>
              <a:t>2017 - </a:t>
            </a:r>
            <a:r>
              <a:rPr b="1" sz="2314"/>
              <a:t>35 500,0 мин сом</a:t>
            </a:r>
            <a:endParaRPr sz="2581"/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225"/>
            </a:pPr>
            <a:r>
              <a:t>2018 – </a:t>
            </a:r>
            <a:r>
              <a:rPr sz="2314"/>
              <a:t>35 191 млн</a:t>
            </a:r>
            <a:r>
              <a:rPr sz="2759"/>
              <a:t> сом </a:t>
            </a:r>
            <a:r>
              <a:rPr sz="1602"/>
              <a:t> </a:t>
            </a:r>
            <a:endParaRPr sz="2492"/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225"/>
            </a:pPr>
            <a:r>
              <a:t>2019 – каржыланган жок</a:t>
            </a:r>
          </a:p>
          <a:p>
            <a:pPr algn="l" defTabSz="813816">
              <a:lnSpc>
                <a:spcPct val="80000"/>
              </a:lnSpc>
              <a:spcBef>
                <a:spcPts val="300"/>
              </a:spcBef>
              <a:defRPr sz="2225"/>
            </a:pPr>
            <a:r>
              <a:t>2020 - 23 млн сом???</a:t>
            </a:r>
          </a:p>
        </p:txBody>
      </p:sp>
      <p:sp>
        <p:nvSpPr>
          <p:cNvPr id="172" name="Дата 4"/>
          <p:cNvSpPr txBox="1"/>
          <p:nvPr/>
        </p:nvSpPr>
        <p:spPr>
          <a:xfrm>
            <a:off x="6727032" y="6522373"/>
            <a:ext cx="1920241" cy="251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000"/>
            </a:lvl1pPr>
          </a:lstStyle>
          <a:p>
            <a:pPr/>
            <a:r>
              <a:t>http://ppt.prtxt.ru</a:t>
            </a:r>
          </a:p>
        </p:txBody>
      </p:sp>
      <p:pic>
        <p:nvPicPr>
          <p:cNvPr id="173" name="Picture 11" descr="Pictur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575" y="764704"/>
            <a:ext cx="2997059" cy="20917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2020 жылкы озгочо чыгымдар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0391">
              <a:defRPr sz="3813">
                <a:effectLst>
                  <a:outerShdw sx="100000" sy="100000" kx="0" ky="0" algn="b" rotWithShape="0" blurRad="35433" dist="23622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2020 жылкы озгочо чыгымдар</a:t>
            </a:r>
          </a:p>
        </p:txBody>
      </p:sp>
      <p:sp>
        <p:nvSpPr>
          <p:cNvPr id="176" name="- Ош шаардык муниципалдык автоунаа ишканасына жеёилдиктерден пайдаланып ж\р\\гъ укуктуу жарандардын жол кире акысына женилдиктерге - 15 000,0  мин сом ; (2019 жылга карата 8 млн сомго коп???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405288" algn="just" defTabSz="337185">
              <a:spcBef>
                <a:spcPts val="0"/>
              </a:spcBef>
              <a:buClrTx/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pPr>
            <a:r>
              <a:t>- Ош шаардык муниципалдык автоунаа ишканасына жеёилдиктерден пайдаланып ж\р\\гъ укуктуу жарандардын жол кире акысына женилдиктерге - 15 000,0  мин сом ; (2019 жылга карата 8 млн сомго коп???)</a:t>
            </a:r>
          </a:p>
          <a:p>
            <a:pPr marL="0" indent="405288" algn="just" defTabSz="337185">
              <a:spcBef>
                <a:spcPts val="0"/>
              </a:spcBef>
              <a:buClrTx/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pPr>
            <a:r>
              <a:t>- мугалимдерге комуналдык чыгымдарга женилдик - ??? (2019 - 11 млн сом)</a:t>
            </a:r>
          </a:p>
          <a:p>
            <a:pPr marL="0" indent="405288" algn="just" defTabSz="337185">
              <a:spcBef>
                <a:spcPts val="0"/>
              </a:spcBef>
              <a:buClrTx/>
              <a:buSzTx/>
              <a:buNone/>
              <a:defRPr sz="2250">
                <a:latin typeface="Times"/>
                <a:ea typeface="Times"/>
                <a:cs typeface="Times"/>
                <a:sym typeface="Times"/>
              </a:defRPr>
            </a:pPr>
            <a:r>
              <a:t>- Ош шаарынын капиталдык курулуш башкармалыгынын титулдук баракчасына  - 201 000,0 миё сом, 2019-жылга салыштырмалуу 77 700,0 миё сомго къп каралууда;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2019 - Социалдык буюртма боюнча мыйзам кабыл алынган (РЕЗОНАНС)</a:t>
            </a:r>
          </a:p>
        </p:txBody>
      </p:sp>
      <p:sp>
        <p:nvSpPr>
          <p:cNvPr id="179" name="Текст 3"/>
          <p:cNvSpPr txBox="1"/>
          <p:nvPr>
            <p:ph type="body" sz="quarter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</p:spPr>
        <p:txBody>
          <a:bodyPr/>
          <a:lstStyle>
            <a:lvl1pPr defTabSz="749808">
              <a:spcBef>
                <a:spcPts val="300"/>
              </a:spcBef>
              <a:defRPr sz="1968"/>
            </a:lvl1pPr>
          </a:lstStyle>
          <a:p>
            <a:pPr/>
            <a:r>
              <a:t>Жергиликтуу бюджеттен каралаган сумма</a:t>
            </a:r>
          </a:p>
        </p:txBody>
      </p:sp>
      <p:sp>
        <p:nvSpPr>
          <p:cNvPr id="180" name="Текст 4"/>
          <p:cNvSpPr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lnSpc>
                <a:spcPct val="90000"/>
              </a:lnSpc>
              <a:buClrTx/>
              <a:buSzTx/>
              <a:buNone/>
              <a:defRPr sz="2200">
                <a:solidFill>
                  <a:srgbClr val="FFFFFF"/>
                </a:solidFill>
              </a:defRPr>
            </a:lvl1pPr>
          </a:lstStyle>
          <a:p>
            <a:pPr/>
            <a:r>
              <a:t>2020 сунуш</a:t>
            </a:r>
          </a:p>
        </p:txBody>
      </p:sp>
      <p:sp>
        <p:nvSpPr>
          <p:cNvPr id="181" name="Объект 2"/>
          <p:cNvSpPr txBox="1"/>
          <p:nvPr/>
        </p:nvSpPr>
        <p:spPr>
          <a:xfrm>
            <a:off x="457200" y="1444294"/>
            <a:ext cx="4040188" cy="394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indent="43891" defTabSz="365760">
              <a:spcBef>
                <a:spcPts val="100"/>
              </a:spcBef>
              <a:defRPr sz="960"/>
            </a:pPr>
          </a:p>
          <a:p>
            <a:pPr indent="43891" defTabSz="365760">
              <a:spcBef>
                <a:spcPts val="100"/>
              </a:spcBef>
            </a:pPr>
            <a:r>
              <a:t>1. Муниципалдык социалдык  буюртмага - 3 млн сом каралаган (2019-2020)</a:t>
            </a:r>
          </a:p>
          <a:p>
            <a:pPr indent="43891" defTabSz="365760">
              <a:spcBef>
                <a:spcPts val="100"/>
              </a:spcBef>
            </a:pPr>
            <a:r>
              <a:t>2. 2019 - 1 млн сом</a:t>
            </a:r>
          </a:p>
          <a:p>
            <a:pPr indent="43891" defTabSz="365760">
              <a:spcBef>
                <a:spcPts val="100"/>
              </a:spcBef>
            </a:pPr>
            <a:r>
              <a:t>3. 2020 - 1 млн сом</a:t>
            </a:r>
          </a:p>
          <a:p>
            <a:pPr indent="43891" defTabSz="365760">
              <a:spcBef>
                <a:spcPts val="100"/>
              </a:spcBef>
            </a:pPr>
          </a:p>
          <a:p>
            <a:pPr indent="43891" defTabSz="365760">
              <a:spcBef>
                <a:spcPts val="100"/>
              </a:spcBef>
            </a:pPr>
            <a:r>
              <a:t>Аярлуу топторго Жаны кызматтарды ачуу: </a:t>
            </a:r>
          </a:p>
          <a:p>
            <a:pPr marL="80210" indent="-80210" defTabSz="365760">
              <a:spcBef>
                <a:spcPts val="100"/>
              </a:spcBef>
              <a:buSzPct val="100000"/>
              <a:buChar char="-"/>
            </a:pPr>
            <a:r>
              <a:t>зордук-зомбулука карты</a:t>
            </a:r>
          </a:p>
          <a:p>
            <a:pPr marL="80210" indent="-80210" defTabSz="365760">
              <a:spcBef>
                <a:spcPts val="100"/>
              </a:spcBef>
              <a:buSzPct val="100000"/>
              <a:buChar char="-"/>
            </a:pPr>
            <a:r>
              <a:t>Селсаяктаргы баш банек</a:t>
            </a:r>
          </a:p>
          <a:p>
            <a:pPr marL="80210" indent="-80210" defTabSz="365760">
              <a:spcBef>
                <a:spcPts val="100"/>
              </a:spcBef>
              <a:buSzPct val="100000"/>
              <a:buChar char="-"/>
            </a:pPr>
            <a:r>
              <a:t>Пенсионерлерге чач тарач- баня</a:t>
            </a:r>
          </a:p>
        </p:txBody>
      </p:sp>
      <p:sp>
        <p:nvSpPr>
          <p:cNvPr id="182" name="Объект 5"/>
          <p:cNvSpPr txBox="1"/>
          <p:nvPr/>
        </p:nvSpPr>
        <p:spPr>
          <a:xfrm>
            <a:off x="4645025" y="1268759"/>
            <a:ext cx="4041775" cy="4117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indent="87782" defTabSz="731520">
              <a:lnSpc>
                <a:spcPct val="80000"/>
              </a:lnSpc>
              <a:defRPr sz="2320"/>
            </a:pPr>
          </a:p>
          <a:p>
            <a:pPr marL="437190" indent="-349408" defTabSz="731520">
              <a:lnSpc>
                <a:spcPct val="80000"/>
              </a:lnSpc>
              <a:buClr>
                <a:schemeClr val="accent1"/>
              </a:buClr>
              <a:buSzPct val="68000"/>
              <a:buChar char="➢"/>
              <a:defRPr sz="1360"/>
            </a:pPr>
            <a:r>
              <a:rPr sz="2320"/>
              <a:t>1 млн сом кошуш керек</a:t>
            </a:r>
            <a:endParaRPr sz="2560"/>
          </a:p>
          <a:p>
            <a:pPr marL="292607" indent="-204825" defTabSz="731520">
              <a:lnSpc>
                <a:spcPct val="80000"/>
              </a:lnSpc>
              <a:buClr>
                <a:schemeClr val="accent1"/>
              </a:buClr>
              <a:buSzPct val="68000"/>
              <a:buChar char="➢"/>
              <a:defRPr sz="2560"/>
            </a:pPr>
          </a:p>
          <a:p>
            <a:pPr marL="473336" indent="-385554" defTabSz="731520">
              <a:lnSpc>
                <a:spcPct val="80000"/>
              </a:lnSpc>
              <a:buClr>
                <a:schemeClr val="accent1"/>
              </a:buClr>
              <a:buSzPct val="68000"/>
              <a:buChar char="➢"/>
              <a:defRPr sz="1360"/>
            </a:pPr>
            <a:r>
              <a:rPr sz="2560"/>
              <a:t>Бюджет комитет мэрияны 2020 жыл ичинде чечип берууну протоколдун негизинде талап кюебуз деген убада беришти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Открытая">
  <a:themeElements>
    <a:clrScheme name="Открытая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Открытая">
      <a:majorFont>
        <a:latin typeface="Lucida Sans Unicode"/>
        <a:ea typeface="Lucida Sans Unicode"/>
        <a:cs typeface="Lucida Sans Unicode"/>
      </a:majorFont>
      <a:minorFont>
        <a:latin typeface="Helvetica"/>
        <a:ea typeface="Helvetica"/>
        <a:cs typeface="Helvetica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Открытая">
  <a:themeElements>
    <a:clrScheme name="Открытая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Открытая">
      <a:majorFont>
        <a:latin typeface="Lucida Sans Unicode"/>
        <a:ea typeface="Lucida Sans Unicode"/>
        <a:cs typeface="Lucida Sans Unicode"/>
      </a:majorFont>
      <a:minorFont>
        <a:latin typeface="Helvetica"/>
        <a:ea typeface="Helvetica"/>
        <a:cs typeface="Helvetica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